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2904113" cy="383762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0D2BC58-FA70-CECE-17CF-0B5894EF99DC}" name="Kilpatrick, Kate [JRDUS NON-J&amp;J]" initials="KK" userId="S::KKilpatr@its.jnj.com::7ecdbdc3-ed1f-4406-8b0d-4bfe52d49191" providerId="AD"/>
  <p188:author id="{FEFCF377-D7B1-6F00-EBB7-369BBB790F5E}" name="Oscar Juan" initials="OJ" userId="S::oscar.juan@pivotalcr.com::f44af96e-cbc4-40f7-b23d-a0f3e50e83f0" providerId="AD"/>
  <p188:author id="{03E1C1A2-3408-DFEA-0528-B78BA66FF420}" name="Vervoort, Lies [JRDBE]" initials="LV" userId="S::LVERVOO2@its.jnj.com::481e9dc1-ccb0-4053-82ec-c6ceb5a98809" providerId="AD"/>
  <p188:author id="{8936CCDA-52FC-1E83-8C48-1CB79D03FBC4}" name="Sogug Office" initials="SO" userId="S::office@sogug.onmicrosoft.com::dcb7ca62-6000-4de1-9e46-6f1ca69b121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BFD"/>
    <a:srgbClr val="990033"/>
    <a:srgbClr val="FFF3F4"/>
    <a:srgbClr val="FFE5E6"/>
    <a:srgbClr val="F2F8EE"/>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20" d="100"/>
          <a:sy n="20" d="100"/>
        </p:scale>
        <p:origin x="277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67809" y="6280556"/>
            <a:ext cx="27968496" cy="13360612"/>
          </a:xfrm>
        </p:spPr>
        <p:txBody>
          <a:bodyPr anchor="b"/>
          <a:lstStyle>
            <a:lvl1pPr algn="ctr">
              <a:defRPr sz="2159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113014" y="20156404"/>
            <a:ext cx="24678085" cy="9265368"/>
          </a:xfrm>
        </p:spPr>
        <p:txBody>
          <a:bodyPr/>
          <a:lstStyle>
            <a:lvl1pPr marL="0" indent="0" algn="ctr">
              <a:buNone/>
              <a:defRPr sz="8636"/>
            </a:lvl1pPr>
            <a:lvl2pPr marL="1645188" indent="0" algn="ctr">
              <a:buNone/>
              <a:defRPr sz="7197"/>
            </a:lvl2pPr>
            <a:lvl3pPr marL="3290377" indent="0" algn="ctr">
              <a:buNone/>
              <a:defRPr sz="6477"/>
            </a:lvl3pPr>
            <a:lvl4pPr marL="4935565" indent="0" algn="ctr">
              <a:buNone/>
              <a:defRPr sz="5757"/>
            </a:lvl4pPr>
            <a:lvl5pPr marL="6580754" indent="0" algn="ctr">
              <a:buNone/>
              <a:defRPr sz="5757"/>
            </a:lvl5pPr>
            <a:lvl6pPr marL="8225942" indent="0" algn="ctr">
              <a:buNone/>
              <a:defRPr sz="5757"/>
            </a:lvl6pPr>
            <a:lvl7pPr marL="9871131" indent="0" algn="ctr">
              <a:buNone/>
              <a:defRPr sz="5757"/>
            </a:lvl7pPr>
            <a:lvl8pPr marL="11516319" indent="0" algn="ctr">
              <a:buNone/>
              <a:defRPr sz="5757"/>
            </a:lvl8pPr>
            <a:lvl9pPr marL="13161508" indent="0" algn="ctr">
              <a:buNone/>
              <a:defRPr sz="5757"/>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19B5A30B-53FB-4ED3-865B-4109BE3781D7}" type="datetimeFigureOut">
              <a:rPr lang="en-GB" smtClean="0"/>
              <a:t>04/05/2025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3443425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9B5A30B-53FB-4ED3-865B-4109BE3781D7}" type="datetimeFigureOut">
              <a:rPr lang="en-GB" smtClean="0"/>
              <a:t>04/05/2025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4070318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47008" y="2043179"/>
            <a:ext cx="7094949" cy="32522077"/>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62159" y="2043179"/>
            <a:ext cx="20873547" cy="3252207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9B5A30B-53FB-4ED3-865B-4109BE3781D7}" type="datetimeFigureOut">
              <a:rPr lang="en-GB" smtClean="0"/>
              <a:t>04/05/2025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1428961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9B5A30B-53FB-4ED3-865B-4109BE3781D7}" type="datetimeFigureOut">
              <a:rPr lang="en-GB" smtClean="0"/>
              <a:t>04/05/2025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1337652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245022" y="9567417"/>
            <a:ext cx="28379797" cy="15963441"/>
          </a:xfrm>
        </p:spPr>
        <p:txBody>
          <a:bodyPr anchor="b"/>
          <a:lstStyle>
            <a:lvl1pPr>
              <a:defRPr sz="2159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245022" y="25681879"/>
            <a:ext cx="28379797" cy="8394796"/>
          </a:xfrm>
        </p:spPr>
        <p:txBody>
          <a:bodyPr/>
          <a:lstStyle>
            <a:lvl1pPr marL="0" indent="0">
              <a:buNone/>
              <a:defRPr sz="8636">
                <a:solidFill>
                  <a:schemeClr val="tx1"/>
                </a:solidFill>
              </a:defRPr>
            </a:lvl1pPr>
            <a:lvl2pPr marL="1645188" indent="0">
              <a:buNone/>
              <a:defRPr sz="7197">
                <a:solidFill>
                  <a:schemeClr val="tx1">
                    <a:tint val="75000"/>
                  </a:schemeClr>
                </a:solidFill>
              </a:defRPr>
            </a:lvl2pPr>
            <a:lvl3pPr marL="3290377" indent="0">
              <a:buNone/>
              <a:defRPr sz="6477">
                <a:solidFill>
                  <a:schemeClr val="tx1">
                    <a:tint val="75000"/>
                  </a:schemeClr>
                </a:solidFill>
              </a:defRPr>
            </a:lvl3pPr>
            <a:lvl4pPr marL="4935565" indent="0">
              <a:buNone/>
              <a:defRPr sz="5757">
                <a:solidFill>
                  <a:schemeClr val="tx1">
                    <a:tint val="75000"/>
                  </a:schemeClr>
                </a:solidFill>
              </a:defRPr>
            </a:lvl4pPr>
            <a:lvl5pPr marL="6580754" indent="0">
              <a:buNone/>
              <a:defRPr sz="5757">
                <a:solidFill>
                  <a:schemeClr val="tx1">
                    <a:tint val="75000"/>
                  </a:schemeClr>
                </a:solidFill>
              </a:defRPr>
            </a:lvl5pPr>
            <a:lvl6pPr marL="8225942" indent="0">
              <a:buNone/>
              <a:defRPr sz="5757">
                <a:solidFill>
                  <a:schemeClr val="tx1">
                    <a:tint val="75000"/>
                  </a:schemeClr>
                </a:solidFill>
              </a:defRPr>
            </a:lvl6pPr>
            <a:lvl7pPr marL="9871131" indent="0">
              <a:buNone/>
              <a:defRPr sz="5757">
                <a:solidFill>
                  <a:schemeClr val="tx1">
                    <a:tint val="75000"/>
                  </a:schemeClr>
                </a:solidFill>
              </a:defRPr>
            </a:lvl7pPr>
            <a:lvl8pPr marL="11516319" indent="0">
              <a:buNone/>
              <a:defRPr sz="5757">
                <a:solidFill>
                  <a:schemeClr val="tx1">
                    <a:tint val="75000"/>
                  </a:schemeClr>
                </a:solidFill>
              </a:defRPr>
            </a:lvl8pPr>
            <a:lvl9pPr marL="13161508" indent="0">
              <a:buNone/>
              <a:defRPr sz="5757">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9B5A30B-53FB-4ED3-865B-4109BE3781D7}" type="datetimeFigureOut">
              <a:rPr lang="en-GB" smtClean="0"/>
              <a:t>04/05/2025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3296500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262158" y="10215893"/>
            <a:ext cx="13984248" cy="2434936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6657707" y="10215893"/>
            <a:ext cx="13984248" cy="2434936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9B5A30B-53FB-4ED3-865B-4109BE3781D7}" type="datetimeFigureOut">
              <a:rPr lang="en-GB" smtClean="0"/>
              <a:t>04/05/2025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3790880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266444" y="2043187"/>
            <a:ext cx="28379797" cy="7417630"/>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66447" y="9407508"/>
            <a:ext cx="13919980" cy="4610474"/>
          </a:xfrm>
        </p:spPr>
        <p:txBody>
          <a:bodyPr anchor="b"/>
          <a:lstStyle>
            <a:lvl1pPr marL="0" indent="0">
              <a:buNone/>
              <a:defRPr sz="8636" b="1"/>
            </a:lvl1pPr>
            <a:lvl2pPr marL="1645188" indent="0">
              <a:buNone/>
              <a:defRPr sz="7197" b="1"/>
            </a:lvl2pPr>
            <a:lvl3pPr marL="3290377" indent="0">
              <a:buNone/>
              <a:defRPr sz="6477" b="1"/>
            </a:lvl3pPr>
            <a:lvl4pPr marL="4935565" indent="0">
              <a:buNone/>
              <a:defRPr sz="5757" b="1"/>
            </a:lvl4pPr>
            <a:lvl5pPr marL="6580754" indent="0">
              <a:buNone/>
              <a:defRPr sz="5757" b="1"/>
            </a:lvl5pPr>
            <a:lvl6pPr marL="8225942" indent="0">
              <a:buNone/>
              <a:defRPr sz="5757" b="1"/>
            </a:lvl6pPr>
            <a:lvl7pPr marL="9871131" indent="0">
              <a:buNone/>
              <a:defRPr sz="5757" b="1"/>
            </a:lvl7pPr>
            <a:lvl8pPr marL="11516319" indent="0">
              <a:buNone/>
              <a:defRPr sz="5757" b="1"/>
            </a:lvl8pPr>
            <a:lvl9pPr marL="13161508" indent="0">
              <a:buNone/>
              <a:defRPr sz="5757" b="1"/>
            </a:lvl9pPr>
          </a:lstStyle>
          <a:p>
            <a:pPr lvl="0"/>
            <a:r>
              <a:rPr lang="es-ES"/>
              <a:t>Haga clic para modificar los estilos de texto del patrón</a:t>
            </a:r>
          </a:p>
        </p:txBody>
      </p:sp>
      <p:sp>
        <p:nvSpPr>
          <p:cNvPr id="4" name="Content Placeholder 3"/>
          <p:cNvSpPr>
            <a:spLocks noGrp="1"/>
          </p:cNvSpPr>
          <p:nvPr>
            <p:ph sz="half" idx="2"/>
          </p:nvPr>
        </p:nvSpPr>
        <p:spPr>
          <a:xfrm>
            <a:off x="2266447" y="14017982"/>
            <a:ext cx="13919980" cy="2061834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6657709" y="9407508"/>
            <a:ext cx="13988534" cy="4610474"/>
          </a:xfrm>
        </p:spPr>
        <p:txBody>
          <a:bodyPr anchor="b"/>
          <a:lstStyle>
            <a:lvl1pPr marL="0" indent="0">
              <a:buNone/>
              <a:defRPr sz="8636" b="1"/>
            </a:lvl1pPr>
            <a:lvl2pPr marL="1645188" indent="0">
              <a:buNone/>
              <a:defRPr sz="7197" b="1"/>
            </a:lvl2pPr>
            <a:lvl3pPr marL="3290377" indent="0">
              <a:buNone/>
              <a:defRPr sz="6477" b="1"/>
            </a:lvl3pPr>
            <a:lvl4pPr marL="4935565" indent="0">
              <a:buNone/>
              <a:defRPr sz="5757" b="1"/>
            </a:lvl4pPr>
            <a:lvl5pPr marL="6580754" indent="0">
              <a:buNone/>
              <a:defRPr sz="5757" b="1"/>
            </a:lvl5pPr>
            <a:lvl6pPr marL="8225942" indent="0">
              <a:buNone/>
              <a:defRPr sz="5757" b="1"/>
            </a:lvl6pPr>
            <a:lvl7pPr marL="9871131" indent="0">
              <a:buNone/>
              <a:defRPr sz="5757" b="1"/>
            </a:lvl7pPr>
            <a:lvl8pPr marL="11516319" indent="0">
              <a:buNone/>
              <a:defRPr sz="5757" b="1"/>
            </a:lvl8pPr>
            <a:lvl9pPr marL="13161508" indent="0">
              <a:buNone/>
              <a:defRPr sz="5757" b="1"/>
            </a:lvl9pPr>
          </a:lstStyle>
          <a:p>
            <a:pPr lvl="0"/>
            <a:r>
              <a:rPr lang="es-ES"/>
              <a:t>Haga clic para modificar los estilos de texto del patrón</a:t>
            </a:r>
          </a:p>
        </p:txBody>
      </p:sp>
      <p:sp>
        <p:nvSpPr>
          <p:cNvPr id="6" name="Content Placeholder 5"/>
          <p:cNvSpPr>
            <a:spLocks noGrp="1"/>
          </p:cNvSpPr>
          <p:nvPr>
            <p:ph sz="quarter" idx="4"/>
          </p:nvPr>
        </p:nvSpPr>
        <p:spPr>
          <a:xfrm>
            <a:off x="16657709" y="14017982"/>
            <a:ext cx="13988534" cy="2061834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9B5A30B-53FB-4ED3-865B-4109BE3781D7}" type="datetimeFigureOut">
              <a:rPr lang="en-GB" smtClean="0"/>
              <a:t>04/05/2025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3228423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9B5A30B-53FB-4ED3-865B-4109BE3781D7}" type="datetimeFigureOut">
              <a:rPr lang="en-GB" smtClean="0"/>
              <a:t>04/05/2025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816882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B5A30B-53FB-4ED3-865B-4109BE3781D7}" type="datetimeFigureOut">
              <a:rPr lang="en-GB" smtClean="0"/>
              <a:t>04/05/2025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391336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66443" y="2558415"/>
            <a:ext cx="10612433" cy="8954453"/>
          </a:xfrm>
        </p:spPr>
        <p:txBody>
          <a:bodyPr anchor="b"/>
          <a:lstStyle>
            <a:lvl1pPr>
              <a:defRPr sz="11515"/>
            </a:lvl1pPr>
          </a:lstStyle>
          <a:p>
            <a:r>
              <a:rPr lang="es-ES"/>
              <a:t>Haga clic para modificar el estilo de título del patrón</a:t>
            </a:r>
            <a:endParaRPr lang="en-US" dirty="0"/>
          </a:p>
        </p:txBody>
      </p:sp>
      <p:sp>
        <p:nvSpPr>
          <p:cNvPr id="3" name="Content Placeholder 2"/>
          <p:cNvSpPr>
            <a:spLocks noGrp="1"/>
          </p:cNvSpPr>
          <p:nvPr>
            <p:ph idx="1"/>
          </p:nvPr>
        </p:nvSpPr>
        <p:spPr>
          <a:xfrm>
            <a:off x="13988534" y="5525474"/>
            <a:ext cx="16657707" cy="27271993"/>
          </a:xfrm>
        </p:spPr>
        <p:txBody>
          <a:bodyPr/>
          <a:lstStyle>
            <a:lvl1pPr>
              <a:defRPr sz="11515"/>
            </a:lvl1pPr>
            <a:lvl2pPr>
              <a:defRPr sz="10076"/>
            </a:lvl2pPr>
            <a:lvl3pPr>
              <a:defRPr sz="8636"/>
            </a:lvl3pPr>
            <a:lvl4pPr>
              <a:defRPr sz="7197"/>
            </a:lvl4pPr>
            <a:lvl5pPr>
              <a:defRPr sz="7197"/>
            </a:lvl5pPr>
            <a:lvl6pPr>
              <a:defRPr sz="7197"/>
            </a:lvl6pPr>
            <a:lvl7pPr>
              <a:defRPr sz="7197"/>
            </a:lvl7pPr>
            <a:lvl8pPr>
              <a:defRPr sz="7197"/>
            </a:lvl8pPr>
            <a:lvl9pPr>
              <a:defRPr sz="7197"/>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266443" y="11512868"/>
            <a:ext cx="10612433" cy="21329011"/>
          </a:xfrm>
        </p:spPr>
        <p:txBody>
          <a:bodyPr/>
          <a:lstStyle>
            <a:lvl1pPr marL="0" indent="0">
              <a:buNone/>
              <a:defRPr sz="5757"/>
            </a:lvl1pPr>
            <a:lvl2pPr marL="1645188" indent="0">
              <a:buNone/>
              <a:defRPr sz="5038"/>
            </a:lvl2pPr>
            <a:lvl3pPr marL="3290377" indent="0">
              <a:buNone/>
              <a:defRPr sz="4318"/>
            </a:lvl3pPr>
            <a:lvl4pPr marL="4935565" indent="0">
              <a:buNone/>
              <a:defRPr sz="3598"/>
            </a:lvl4pPr>
            <a:lvl5pPr marL="6580754" indent="0">
              <a:buNone/>
              <a:defRPr sz="3598"/>
            </a:lvl5pPr>
            <a:lvl6pPr marL="8225942" indent="0">
              <a:buNone/>
              <a:defRPr sz="3598"/>
            </a:lvl6pPr>
            <a:lvl7pPr marL="9871131" indent="0">
              <a:buNone/>
              <a:defRPr sz="3598"/>
            </a:lvl7pPr>
            <a:lvl8pPr marL="11516319" indent="0">
              <a:buNone/>
              <a:defRPr sz="3598"/>
            </a:lvl8pPr>
            <a:lvl9pPr marL="13161508" indent="0">
              <a:buNone/>
              <a:defRPr sz="3598"/>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9B5A30B-53FB-4ED3-865B-4109BE3781D7}" type="datetimeFigureOut">
              <a:rPr lang="en-GB" smtClean="0"/>
              <a:t>04/05/2025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3489441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66443" y="2558415"/>
            <a:ext cx="10612433" cy="8954453"/>
          </a:xfrm>
        </p:spPr>
        <p:txBody>
          <a:bodyPr anchor="b"/>
          <a:lstStyle>
            <a:lvl1pPr>
              <a:defRPr sz="1151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988534" y="5525474"/>
            <a:ext cx="16657707" cy="27271993"/>
          </a:xfrm>
        </p:spPr>
        <p:txBody>
          <a:bodyPr anchor="t"/>
          <a:lstStyle>
            <a:lvl1pPr marL="0" indent="0">
              <a:buNone/>
              <a:defRPr sz="11515"/>
            </a:lvl1pPr>
            <a:lvl2pPr marL="1645188" indent="0">
              <a:buNone/>
              <a:defRPr sz="10076"/>
            </a:lvl2pPr>
            <a:lvl3pPr marL="3290377" indent="0">
              <a:buNone/>
              <a:defRPr sz="8636"/>
            </a:lvl3pPr>
            <a:lvl4pPr marL="4935565" indent="0">
              <a:buNone/>
              <a:defRPr sz="7197"/>
            </a:lvl4pPr>
            <a:lvl5pPr marL="6580754" indent="0">
              <a:buNone/>
              <a:defRPr sz="7197"/>
            </a:lvl5pPr>
            <a:lvl6pPr marL="8225942" indent="0">
              <a:buNone/>
              <a:defRPr sz="7197"/>
            </a:lvl6pPr>
            <a:lvl7pPr marL="9871131" indent="0">
              <a:buNone/>
              <a:defRPr sz="7197"/>
            </a:lvl7pPr>
            <a:lvl8pPr marL="11516319" indent="0">
              <a:buNone/>
              <a:defRPr sz="7197"/>
            </a:lvl8pPr>
            <a:lvl9pPr marL="13161508" indent="0">
              <a:buNone/>
              <a:defRPr sz="7197"/>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266443" y="11512868"/>
            <a:ext cx="10612433" cy="21329011"/>
          </a:xfrm>
        </p:spPr>
        <p:txBody>
          <a:bodyPr/>
          <a:lstStyle>
            <a:lvl1pPr marL="0" indent="0">
              <a:buNone/>
              <a:defRPr sz="5757"/>
            </a:lvl1pPr>
            <a:lvl2pPr marL="1645188" indent="0">
              <a:buNone/>
              <a:defRPr sz="5038"/>
            </a:lvl2pPr>
            <a:lvl3pPr marL="3290377" indent="0">
              <a:buNone/>
              <a:defRPr sz="4318"/>
            </a:lvl3pPr>
            <a:lvl4pPr marL="4935565" indent="0">
              <a:buNone/>
              <a:defRPr sz="3598"/>
            </a:lvl4pPr>
            <a:lvl5pPr marL="6580754" indent="0">
              <a:buNone/>
              <a:defRPr sz="3598"/>
            </a:lvl5pPr>
            <a:lvl6pPr marL="8225942" indent="0">
              <a:buNone/>
              <a:defRPr sz="3598"/>
            </a:lvl6pPr>
            <a:lvl7pPr marL="9871131" indent="0">
              <a:buNone/>
              <a:defRPr sz="3598"/>
            </a:lvl7pPr>
            <a:lvl8pPr marL="11516319" indent="0">
              <a:buNone/>
              <a:defRPr sz="3598"/>
            </a:lvl8pPr>
            <a:lvl9pPr marL="13161508" indent="0">
              <a:buNone/>
              <a:defRPr sz="3598"/>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9B5A30B-53FB-4ED3-865B-4109BE3781D7}" type="datetimeFigureOut">
              <a:rPr lang="en-GB" smtClean="0"/>
              <a:t>04/05/2025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6113B-FD1A-48FA-8C85-3DAEE40D2C42}" type="slidenum">
              <a:rPr lang="en-GB" smtClean="0"/>
              <a:t>‹#›</a:t>
            </a:fld>
            <a:endParaRPr lang="en-GB"/>
          </a:p>
        </p:txBody>
      </p:sp>
    </p:spTree>
    <p:extLst>
      <p:ext uri="{BB962C8B-B14F-4D97-AF65-F5344CB8AC3E}">
        <p14:creationId xmlns:p14="http://schemas.microsoft.com/office/powerpoint/2010/main" val="2880183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2158" y="2043187"/>
            <a:ext cx="28379797" cy="741763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62158" y="10215893"/>
            <a:ext cx="28379797" cy="2434936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262158" y="35569083"/>
            <a:ext cx="7403425" cy="2043179"/>
          </a:xfrm>
          <a:prstGeom prst="rect">
            <a:avLst/>
          </a:prstGeom>
        </p:spPr>
        <p:txBody>
          <a:bodyPr vert="horz" lIns="91440" tIns="45720" rIns="91440" bIns="45720" rtlCol="0" anchor="ctr"/>
          <a:lstStyle>
            <a:lvl1pPr algn="l">
              <a:defRPr sz="4318">
                <a:solidFill>
                  <a:schemeClr val="tx1">
                    <a:tint val="75000"/>
                  </a:schemeClr>
                </a:solidFill>
              </a:defRPr>
            </a:lvl1pPr>
          </a:lstStyle>
          <a:p>
            <a:fld id="{19B5A30B-53FB-4ED3-865B-4109BE3781D7}" type="datetimeFigureOut">
              <a:rPr lang="en-GB" smtClean="0"/>
              <a:t>04/05/2025</a:t>
            </a:fld>
            <a:endParaRPr lang="en-GB"/>
          </a:p>
        </p:txBody>
      </p:sp>
      <p:sp>
        <p:nvSpPr>
          <p:cNvPr id="5" name="Footer Placeholder 4"/>
          <p:cNvSpPr>
            <a:spLocks noGrp="1"/>
          </p:cNvSpPr>
          <p:nvPr>
            <p:ph type="ftr" sz="quarter" idx="3"/>
          </p:nvPr>
        </p:nvSpPr>
        <p:spPr>
          <a:xfrm>
            <a:off x="10899488" y="35569083"/>
            <a:ext cx="11105138" cy="2043179"/>
          </a:xfrm>
          <a:prstGeom prst="rect">
            <a:avLst/>
          </a:prstGeom>
        </p:spPr>
        <p:txBody>
          <a:bodyPr vert="horz" lIns="91440" tIns="45720" rIns="91440" bIns="45720" rtlCol="0" anchor="ctr"/>
          <a:lstStyle>
            <a:lvl1pPr algn="ctr">
              <a:defRPr sz="4318">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3238530" y="35569083"/>
            <a:ext cx="7403425" cy="2043179"/>
          </a:xfrm>
          <a:prstGeom prst="rect">
            <a:avLst/>
          </a:prstGeom>
        </p:spPr>
        <p:txBody>
          <a:bodyPr vert="horz" lIns="91440" tIns="45720" rIns="91440" bIns="45720" rtlCol="0" anchor="ctr"/>
          <a:lstStyle>
            <a:lvl1pPr algn="r">
              <a:defRPr sz="4318">
                <a:solidFill>
                  <a:schemeClr val="tx1">
                    <a:tint val="75000"/>
                  </a:schemeClr>
                </a:solidFill>
              </a:defRPr>
            </a:lvl1pPr>
          </a:lstStyle>
          <a:p>
            <a:fld id="{0096113B-FD1A-48FA-8C85-3DAEE40D2C42}" type="slidenum">
              <a:rPr lang="en-GB" smtClean="0"/>
              <a:t>‹#›</a:t>
            </a:fld>
            <a:endParaRPr lang="en-GB"/>
          </a:p>
        </p:txBody>
      </p:sp>
    </p:spTree>
    <p:extLst>
      <p:ext uri="{BB962C8B-B14F-4D97-AF65-F5344CB8AC3E}">
        <p14:creationId xmlns:p14="http://schemas.microsoft.com/office/powerpoint/2010/main" val="39785167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0377" rtl="0" eaLnBrk="1" latinLnBrk="0" hangingPunct="1">
        <a:lnSpc>
          <a:spcPct val="90000"/>
        </a:lnSpc>
        <a:spcBef>
          <a:spcPct val="0"/>
        </a:spcBef>
        <a:buNone/>
        <a:defRPr sz="15833" kern="1200">
          <a:solidFill>
            <a:schemeClr val="tx1"/>
          </a:solidFill>
          <a:latin typeface="+mj-lt"/>
          <a:ea typeface="+mj-ea"/>
          <a:cs typeface="+mj-cs"/>
        </a:defRPr>
      </a:lvl1pPr>
    </p:titleStyle>
    <p:bodyStyle>
      <a:lvl1pPr marL="822594" indent="-822594" algn="l" defTabSz="3290377" rtl="0" eaLnBrk="1" latinLnBrk="0" hangingPunct="1">
        <a:lnSpc>
          <a:spcPct val="90000"/>
        </a:lnSpc>
        <a:spcBef>
          <a:spcPts val="3598"/>
        </a:spcBef>
        <a:buFont typeface="Arial" panose="020B0604020202020204" pitchFamily="34" charset="0"/>
        <a:buChar char="•"/>
        <a:defRPr sz="10076" kern="1200">
          <a:solidFill>
            <a:schemeClr val="tx1"/>
          </a:solidFill>
          <a:latin typeface="+mn-lt"/>
          <a:ea typeface="+mn-ea"/>
          <a:cs typeface="+mn-cs"/>
        </a:defRPr>
      </a:lvl1pPr>
      <a:lvl2pPr marL="2467783" indent="-822594" algn="l" defTabSz="3290377" rtl="0" eaLnBrk="1" latinLnBrk="0" hangingPunct="1">
        <a:lnSpc>
          <a:spcPct val="90000"/>
        </a:lnSpc>
        <a:spcBef>
          <a:spcPts val="1799"/>
        </a:spcBef>
        <a:buFont typeface="Arial" panose="020B0604020202020204" pitchFamily="34" charset="0"/>
        <a:buChar char="•"/>
        <a:defRPr sz="8636" kern="1200">
          <a:solidFill>
            <a:schemeClr val="tx1"/>
          </a:solidFill>
          <a:latin typeface="+mn-lt"/>
          <a:ea typeface="+mn-ea"/>
          <a:cs typeface="+mn-cs"/>
        </a:defRPr>
      </a:lvl2pPr>
      <a:lvl3pPr marL="4112971" indent="-822594" algn="l" defTabSz="3290377" rtl="0" eaLnBrk="1" latinLnBrk="0" hangingPunct="1">
        <a:lnSpc>
          <a:spcPct val="90000"/>
        </a:lnSpc>
        <a:spcBef>
          <a:spcPts val="1799"/>
        </a:spcBef>
        <a:buFont typeface="Arial" panose="020B0604020202020204" pitchFamily="34" charset="0"/>
        <a:buChar char="•"/>
        <a:defRPr sz="7197" kern="1200">
          <a:solidFill>
            <a:schemeClr val="tx1"/>
          </a:solidFill>
          <a:latin typeface="+mn-lt"/>
          <a:ea typeface="+mn-ea"/>
          <a:cs typeface="+mn-cs"/>
        </a:defRPr>
      </a:lvl3pPr>
      <a:lvl4pPr marL="5758160" indent="-822594" algn="l" defTabSz="3290377" rtl="0" eaLnBrk="1" latinLnBrk="0" hangingPunct="1">
        <a:lnSpc>
          <a:spcPct val="90000"/>
        </a:lnSpc>
        <a:spcBef>
          <a:spcPts val="1799"/>
        </a:spcBef>
        <a:buFont typeface="Arial" panose="020B0604020202020204" pitchFamily="34" charset="0"/>
        <a:buChar char="•"/>
        <a:defRPr sz="6477" kern="1200">
          <a:solidFill>
            <a:schemeClr val="tx1"/>
          </a:solidFill>
          <a:latin typeface="+mn-lt"/>
          <a:ea typeface="+mn-ea"/>
          <a:cs typeface="+mn-cs"/>
        </a:defRPr>
      </a:lvl4pPr>
      <a:lvl5pPr marL="7403348" indent="-822594" algn="l" defTabSz="3290377" rtl="0" eaLnBrk="1" latinLnBrk="0" hangingPunct="1">
        <a:lnSpc>
          <a:spcPct val="90000"/>
        </a:lnSpc>
        <a:spcBef>
          <a:spcPts val="1799"/>
        </a:spcBef>
        <a:buFont typeface="Arial" panose="020B0604020202020204" pitchFamily="34" charset="0"/>
        <a:buChar char="•"/>
        <a:defRPr sz="6477" kern="1200">
          <a:solidFill>
            <a:schemeClr val="tx1"/>
          </a:solidFill>
          <a:latin typeface="+mn-lt"/>
          <a:ea typeface="+mn-ea"/>
          <a:cs typeface="+mn-cs"/>
        </a:defRPr>
      </a:lvl5pPr>
      <a:lvl6pPr marL="9048537" indent="-822594" algn="l" defTabSz="3290377" rtl="0" eaLnBrk="1" latinLnBrk="0" hangingPunct="1">
        <a:lnSpc>
          <a:spcPct val="90000"/>
        </a:lnSpc>
        <a:spcBef>
          <a:spcPts val="1799"/>
        </a:spcBef>
        <a:buFont typeface="Arial" panose="020B0604020202020204" pitchFamily="34" charset="0"/>
        <a:buChar char="•"/>
        <a:defRPr sz="6477" kern="1200">
          <a:solidFill>
            <a:schemeClr val="tx1"/>
          </a:solidFill>
          <a:latin typeface="+mn-lt"/>
          <a:ea typeface="+mn-ea"/>
          <a:cs typeface="+mn-cs"/>
        </a:defRPr>
      </a:lvl6pPr>
      <a:lvl7pPr marL="10693725" indent="-822594" algn="l" defTabSz="3290377" rtl="0" eaLnBrk="1" latinLnBrk="0" hangingPunct="1">
        <a:lnSpc>
          <a:spcPct val="90000"/>
        </a:lnSpc>
        <a:spcBef>
          <a:spcPts val="1799"/>
        </a:spcBef>
        <a:buFont typeface="Arial" panose="020B0604020202020204" pitchFamily="34" charset="0"/>
        <a:buChar char="•"/>
        <a:defRPr sz="6477" kern="1200">
          <a:solidFill>
            <a:schemeClr val="tx1"/>
          </a:solidFill>
          <a:latin typeface="+mn-lt"/>
          <a:ea typeface="+mn-ea"/>
          <a:cs typeface="+mn-cs"/>
        </a:defRPr>
      </a:lvl7pPr>
      <a:lvl8pPr marL="12338914" indent="-822594" algn="l" defTabSz="3290377" rtl="0" eaLnBrk="1" latinLnBrk="0" hangingPunct="1">
        <a:lnSpc>
          <a:spcPct val="90000"/>
        </a:lnSpc>
        <a:spcBef>
          <a:spcPts val="1799"/>
        </a:spcBef>
        <a:buFont typeface="Arial" panose="020B0604020202020204" pitchFamily="34" charset="0"/>
        <a:buChar char="•"/>
        <a:defRPr sz="6477" kern="1200">
          <a:solidFill>
            <a:schemeClr val="tx1"/>
          </a:solidFill>
          <a:latin typeface="+mn-lt"/>
          <a:ea typeface="+mn-ea"/>
          <a:cs typeface="+mn-cs"/>
        </a:defRPr>
      </a:lvl8pPr>
      <a:lvl9pPr marL="13984102" indent="-822594" algn="l" defTabSz="3290377" rtl="0" eaLnBrk="1" latinLnBrk="0" hangingPunct="1">
        <a:lnSpc>
          <a:spcPct val="90000"/>
        </a:lnSpc>
        <a:spcBef>
          <a:spcPts val="1799"/>
        </a:spcBef>
        <a:buFont typeface="Arial" panose="020B0604020202020204" pitchFamily="34" charset="0"/>
        <a:buChar char="•"/>
        <a:defRPr sz="6477" kern="1200">
          <a:solidFill>
            <a:schemeClr val="tx1"/>
          </a:solidFill>
          <a:latin typeface="+mn-lt"/>
          <a:ea typeface="+mn-ea"/>
          <a:cs typeface="+mn-cs"/>
        </a:defRPr>
      </a:lvl9pPr>
    </p:bodyStyle>
    <p:otherStyle>
      <a:defPPr>
        <a:defRPr lang="en-US"/>
      </a:defPPr>
      <a:lvl1pPr marL="0" algn="l" defTabSz="3290377" rtl="0" eaLnBrk="1" latinLnBrk="0" hangingPunct="1">
        <a:defRPr sz="6477" kern="1200">
          <a:solidFill>
            <a:schemeClr val="tx1"/>
          </a:solidFill>
          <a:latin typeface="+mn-lt"/>
          <a:ea typeface="+mn-ea"/>
          <a:cs typeface="+mn-cs"/>
        </a:defRPr>
      </a:lvl1pPr>
      <a:lvl2pPr marL="1645188" algn="l" defTabSz="3290377" rtl="0" eaLnBrk="1" latinLnBrk="0" hangingPunct="1">
        <a:defRPr sz="6477" kern="1200">
          <a:solidFill>
            <a:schemeClr val="tx1"/>
          </a:solidFill>
          <a:latin typeface="+mn-lt"/>
          <a:ea typeface="+mn-ea"/>
          <a:cs typeface="+mn-cs"/>
        </a:defRPr>
      </a:lvl2pPr>
      <a:lvl3pPr marL="3290377" algn="l" defTabSz="3290377" rtl="0" eaLnBrk="1" latinLnBrk="0" hangingPunct="1">
        <a:defRPr sz="6477" kern="1200">
          <a:solidFill>
            <a:schemeClr val="tx1"/>
          </a:solidFill>
          <a:latin typeface="+mn-lt"/>
          <a:ea typeface="+mn-ea"/>
          <a:cs typeface="+mn-cs"/>
        </a:defRPr>
      </a:lvl3pPr>
      <a:lvl4pPr marL="4935565" algn="l" defTabSz="3290377" rtl="0" eaLnBrk="1" latinLnBrk="0" hangingPunct="1">
        <a:defRPr sz="6477" kern="1200">
          <a:solidFill>
            <a:schemeClr val="tx1"/>
          </a:solidFill>
          <a:latin typeface="+mn-lt"/>
          <a:ea typeface="+mn-ea"/>
          <a:cs typeface="+mn-cs"/>
        </a:defRPr>
      </a:lvl4pPr>
      <a:lvl5pPr marL="6580754" algn="l" defTabSz="3290377" rtl="0" eaLnBrk="1" latinLnBrk="0" hangingPunct="1">
        <a:defRPr sz="6477" kern="1200">
          <a:solidFill>
            <a:schemeClr val="tx1"/>
          </a:solidFill>
          <a:latin typeface="+mn-lt"/>
          <a:ea typeface="+mn-ea"/>
          <a:cs typeface="+mn-cs"/>
        </a:defRPr>
      </a:lvl5pPr>
      <a:lvl6pPr marL="8225942" algn="l" defTabSz="3290377" rtl="0" eaLnBrk="1" latinLnBrk="0" hangingPunct="1">
        <a:defRPr sz="6477" kern="1200">
          <a:solidFill>
            <a:schemeClr val="tx1"/>
          </a:solidFill>
          <a:latin typeface="+mn-lt"/>
          <a:ea typeface="+mn-ea"/>
          <a:cs typeface="+mn-cs"/>
        </a:defRPr>
      </a:lvl6pPr>
      <a:lvl7pPr marL="9871131" algn="l" defTabSz="3290377" rtl="0" eaLnBrk="1" latinLnBrk="0" hangingPunct="1">
        <a:defRPr sz="6477" kern="1200">
          <a:solidFill>
            <a:schemeClr val="tx1"/>
          </a:solidFill>
          <a:latin typeface="+mn-lt"/>
          <a:ea typeface="+mn-ea"/>
          <a:cs typeface="+mn-cs"/>
        </a:defRPr>
      </a:lvl7pPr>
      <a:lvl8pPr marL="11516319" algn="l" defTabSz="3290377" rtl="0" eaLnBrk="1" latinLnBrk="0" hangingPunct="1">
        <a:defRPr sz="6477" kern="1200">
          <a:solidFill>
            <a:schemeClr val="tx1"/>
          </a:solidFill>
          <a:latin typeface="+mn-lt"/>
          <a:ea typeface="+mn-ea"/>
          <a:cs typeface="+mn-cs"/>
        </a:defRPr>
      </a:lvl8pPr>
      <a:lvl9pPr marL="13161508" algn="l" defTabSz="3290377" rtl="0" eaLnBrk="1" latinLnBrk="0" hangingPunct="1">
        <a:defRPr sz="647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BFD"/>
        </a:solidFill>
        <a:effectLst/>
      </p:bgPr>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3D02AE11-225A-5B44-EAD3-890F0892B078}"/>
              </a:ext>
            </a:extLst>
          </p:cNvPr>
          <p:cNvPicPr>
            <a:picLocks noChangeAspect="1"/>
          </p:cNvPicPr>
          <p:nvPr/>
        </p:nvPicPr>
        <p:blipFill>
          <a:blip r:embed="rId2"/>
          <a:stretch>
            <a:fillRect/>
          </a:stretch>
        </p:blipFill>
        <p:spPr>
          <a:xfrm>
            <a:off x="5456807" y="16230118"/>
            <a:ext cx="22136723" cy="10415860"/>
          </a:xfrm>
          <a:prstGeom prst="rect">
            <a:avLst/>
          </a:prstGeom>
        </p:spPr>
      </p:pic>
      <p:sp>
        <p:nvSpPr>
          <p:cNvPr id="2" name="Título 1">
            <a:extLst>
              <a:ext uri="{FF2B5EF4-FFF2-40B4-BE49-F238E27FC236}">
                <a16:creationId xmlns:a16="http://schemas.microsoft.com/office/drawing/2014/main" id="{0D3392FC-F8B2-A6A1-6C79-88DA64527647}"/>
              </a:ext>
            </a:extLst>
          </p:cNvPr>
          <p:cNvSpPr>
            <a:spLocks noGrp="1"/>
          </p:cNvSpPr>
          <p:nvPr>
            <p:ph type="ctrTitle"/>
          </p:nvPr>
        </p:nvSpPr>
        <p:spPr>
          <a:xfrm>
            <a:off x="1" y="0"/>
            <a:ext cx="33050336" cy="5378456"/>
          </a:xfrm>
          <a:solidFill>
            <a:srgbClr val="002060"/>
          </a:solidFill>
        </p:spPr>
        <p:txBody>
          <a:bodyPr>
            <a:normAutofit/>
          </a:bodyPr>
          <a:lstStyle/>
          <a:p>
            <a:r>
              <a:rPr lang="en-GB" sz="5400" b="1" dirty="0">
                <a:solidFill>
                  <a:schemeClr val="bg1"/>
                </a:solidFill>
                <a:latin typeface="Calibri" panose="020F0502020204030204" pitchFamily="34" charset="0"/>
                <a:ea typeface="Calibri" panose="020F0502020204030204" pitchFamily="34" charset="0"/>
                <a:cs typeface="Arial" panose="020B0604020202020204" pitchFamily="34" charset="0"/>
              </a:rPr>
              <a:t> TPS4628 (Poster 419b): SOGUG-NEOWIN: A Phase 2, open-label, multi-centre, multi-national interventional trial evaluating the efficacy and safety of erdafitinib (ERDA) monotherapy and erdafitinib and </a:t>
            </a:r>
            <a:r>
              <a:rPr lang="en-GB" sz="5400" b="1" dirty="0" err="1">
                <a:solidFill>
                  <a:schemeClr val="bg1"/>
                </a:solidFill>
                <a:latin typeface="Calibri" panose="020F0502020204030204" pitchFamily="34" charset="0"/>
                <a:ea typeface="Calibri" panose="020F0502020204030204" pitchFamily="34" charset="0"/>
                <a:cs typeface="Arial" panose="020B0604020202020204" pitchFamily="34" charset="0"/>
              </a:rPr>
              <a:t>cetrelimab</a:t>
            </a:r>
            <a:r>
              <a:rPr lang="en-GB" sz="5400" b="1" dirty="0">
                <a:solidFill>
                  <a:schemeClr val="bg1"/>
                </a:solidFill>
                <a:latin typeface="Calibri" panose="020F0502020204030204" pitchFamily="34" charset="0"/>
                <a:ea typeface="Calibri" panose="020F0502020204030204" pitchFamily="34" charset="0"/>
                <a:cs typeface="Arial" panose="020B0604020202020204" pitchFamily="34" charset="0"/>
              </a:rPr>
              <a:t> (CET) as neoadjuvant treatment in cisplatin-ineligible patients with muscle-invasive bladder cancer (MIBC) whose tumours express FGFR gene alterations</a:t>
            </a:r>
            <a:br>
              <a:rPr lang="en-GB" sz="5400" b="1" dirty="0">
                <a:solidFill>
                  <a:schemeClr val="bg1"/>
                </a:solidFill>
                <a:latin typeface="Calibri" panose="020F0502020204030204" pitchFamily="34" charset="0"/>
                <a:ea typeface="Calibri" panose="020F0502020204030204" pitchFamily="34" charset="0"/>
                <a:cs typeface="Arial" panose="020B0604020202020204" pitchFamily="34" charset="0"/>
              </a:rPr>
            </a:br>
            <a:r>
              <a:rPr lang="it-IT" sz="4800" dirty="0">
                <a:solidFill>
                  <a:schemeClr val="bg1"/>
                </a:solidFill>
                <a:latin typeface="Calibri" panose="020F0502020204030204" pitchFamily="34" charset="0"/>
                <a:ea typeface="Calibri" panose="020F0502020204030204" pitchFamily="34" charset="0"/>
                <a:cs typeface="Arial" panose="020B0604020202020204" pitchFamily="34" charset="0"/>
              </a:rPr>
              <a:t>de Velasco G.</a:t>
            </a:r>
            <a:r>
              <a:rPr lang="it-IT" sz="4800" baseline="30000" dirty="0">
                <a:solidFill>
                  <a:schemeClr val="bg1"/>
                </a:solidFill>
                <a:latin typeface="Calibri" panose="020F0502020204030204" pitchFamily="34" charset="0"/>
                <a:ea typeface="Calibri" panose="020F0502020204030204" pitchFamily="34" charset="0"/>
                <a:cs typeface="Arial" panose="020B0604020202020204" pitchFamily="34" charset="0"/>
              </a:rPr>
              <a:t>1</a:t>
            </a:r>
            <a:r>
              <a:rPr lang="it-IT" sz="4800" dirty="0">
                <a:solidFill>
                  <a:schemeClr val="bg1"/>
                </a:solidFill>
                <a:latin typeface="Calibri" panose="020F0502020204030204" pitchFamily="34" charset="0"/>
                <a:ea typeface="Calibri" panose="020F0502020204030204" pitchFamily="34" charset="0"/>
                <a:cs typeface="Arial" panose="020B0604020202020204" pitchFamily="34" charset="0"/>
              </a:rPr>
              <a:t>, Necchi A.</a:t>
            </a:r>
            <a:r>
              <a:rPr lang="it-IT" sz="4800" baseline="30000" dirty="0">
                <a:solidFill>
                  <a:schemeClr val="bg1"/>
                </a:solidFill>
                <a:latin typeface="Calibri" panose="020F0502020204030204" pitchFamily="34" charset="0"/>
                <a:ea typeface="Calibri" panose="020F0502020204030204" pitchFamily="34" charset="0"/>
                <a:cs typeface="Arial" panose="020B0604020202020204" pitchFamily="34" charset="0"/>
              </a:rPr>
              <a:t>2</a:t>
            </a:r>
            <a:r>
              <a:rPr lang="it-IT" sz="4800" dirty="0">
                <a:solidFill>
                  <a:schemeClr val="bg1"/>
                </a:solidFill>
                <a:latin typeface="Calibri" panose="020F0502020204030204" pitchFamily="34" charset="0"/>
                <a:ea typeface="Calibri" panose="020F0502020204030204" pitchFamily="34" charset="0"/>
                <a:cs typeface="Arial" panose="020B0604020202020204" pitchFamily="34" charset="0"/>
              </a:rPr>
              <a:t>, Loriot Y.</a:t>
            </a:r>
            <a:r>
              <a:rPr lang="it-IT" sz="4800" baseline="30000" dirty="0">
                <a:solidFill>
                  <a:schemeClr val="bg1"/>
                </a:solidFill>
                <a:latin typeface="Calibri" panose="020F0502020204030204" pitchFamily="34" charset="0"/>
                <a:ea typeface="Calibri" panose="020F0502020204030204" pitchFamily="34" charset="0"/>
                <a:cs typeface="Arial" panose="020B0604020202020204" pitchFamily="34" charset="0"/>
              </a:rPr>
              <a:t>3</a:t>
            </a:r>
            <a:r>
              <a:rPr lang="it-IT" sz="4800" dirty="0">
                <a:solidFill>
                  <a:schemeClr val="bg1"/>
                </a:solidFill>
                <a:latin typeface="Calibri" panose="020F0502020204030204" pitchFamily="34" charset="0"/>
                <a:ea typeface="Calibri" panose="020F0502020204030204" pitchFamily="34" charset="0"/>
                <a:cs typeface="Arial" panose="020B0604020202020204" pitchFamily="34" charset="0"/>
              </a:rPr>
              <a:t>, Hussain S.A. </a:t>
            </a:r>
            <a:r>
              <a:rPr lang="it-IT" sz="4800" baseline="30000" dirty="0">
                <a:solidFill>
                  <a:schemeClr val="bg1"/>
                </a:solidFill>
                <a:latin typeface="Calibri" panose="020F0502020204030204" pitchFamily="34" charset="0"/>
                <a:ea typeface="Calibri" panose="020F0502020204030204" pitchFamily="34" charset="0"/>
                <a:cs typeface="Arial" panose="020B0604020202020204" pitchFamily="34" charset="0"/>
              </a:rPr>
              <a:t>4</a:t>
            </a:r>
            <a:br>
              <a:rPr lang="it-IT" sz="4800" dirty="0">
                <a:solidFill>
                  <a:schemeClr val="bg1"/>
                </a:solidFill>
                <a:latin typeface="Calibri" panose="020F0502020204030204" pitchFamily="34" charset="0"/>
                <a:ea typeface="Calibri" panose="020F0502020204030204" pitchFamily="34" charset="0"/>
                <a:cs typeface="Arial" panose="020B0604020202020204" pitchFamily="34" charset="0"/>
              </a:rPr>
            </a:br>
            <a:r>
              <a:rPr lang="en-GB" sz="3200" dirty="0">
                <a:solidFill>
                  <a:schemeClr val="bg1"/>
                </a:solidFill>
                <a:latin typeface="Roboto" panose="02000000000000000000" pitchFamily="2" charset="0"/>
              </a:rPr>
              <a:t>1 Hospital Universitario 12 de </a:t>
            </a:r>
            <a:r>
              <a:rPr lang="en-GB" sz="3200" dirty="0" err="1">
                <a:solidFill>
                  <a:schemeClr val="bg1"/>
                </a:solidFill>
                <a:latin typeface="Roboto" panose="02000000000000000000" pitchFamily="2" charset="0"/>
              </a:rPr>
              <a:t>Octubre</a:t>
            </a:r>
            <a:r>
              <a:rPr lang="en-GB" sz="3200" dirty="0">
                <a:solidFill>
                  <a:schemeClr val="bg1"/>
                </a:solidFill>
                <a:latin typeface="Roboto" panose="02000000000000000000" pitchFamily="2" charset="0"/>
              </a:rPr>
              <a:t>, Dept. of Medical Oncology, Madrid, Spain., </a:t>
            </a:r>
            <a:r>
              <a:rPr lang="en-GB" sz="3200" baseline="30000" dirty="0">
                <a:solidFill>
                  <a:schemeClr val="bg1"/>
                </a:solidFill>
                <a:latin typeface="Roboto" panose="02000000000000000000" pitchFamily="2" charset="0"/>
              </a:rPr>
              <a:t>2</a:t>
            </a:r>
            <a:r>
              <a:rPr lang="en-GB" sz="3200" dirty="0">
                <a:solidFill>
                  <a:schemeClr val="bg1"/>
                </a:solidFill>
                <a:latin typeface="Roboto" panose="02000000000000000000" pitchFamily="2" charset="0"/>
              </a:rPr>
              <a:t>IRCCS San Raffaele Hospital and Scientific Institute, Head of Genitourinary Medical Oncology, Milan, Italy, </a:t>
            </a:r>
            <a:r>
              <a:rPr lang="en-GB" sz="3200" baseline="30000" dirty="0">
                <a:solidFill>
                  <a:schemeClr val="bg1"/>
                </a:solidFill>
                <a:latin typeface="Roboto" panose="02000000000000000000" pitchFamily="2" charset="0"/>
              </a:rPr>
              <a:t> 3</a:t>
            </a:r>
            <a:r>
              <a:rPr lang="en-GB" sz="3200" dirty="0">
                <a:solidFill>
                  <a:schemeClr val="bg1"/>
                </a:solidFill>
                <a:latin typeface="Roboto" panose="02000000000000000000" pitchFamily="2" charset="0"/>
              </a:rPr>
              <a:t>Gustave </a:t>
            </a:r>
            <a:r>
              <a:rPr lang="en-GB" sz="3200" dirty="0" err="1">
                <a:solidFill>
                  <a:schemeClr val="bg1"/>
                </a:solidFill>
                <a:latin typeface="Roboto" panose="02000000000000000000" pitchFamily="2" charset="0"/>
              </a:rPr>
              <a:t>Roussy</a:t>
            </a:r>
            <a:r>
              <a:rPr lang="en-GB" sz="3200" dirty="0">
                <a:solidFill>
                  <a:schemeClr val="bg1"/>
                </a:solidFill>
                <a:latin typeface="Roboto" panose="02000000000000000000" pitchFamily="2" charset="0"/>
              </a:rPr>
              <a:t>, Universite Paris </a:t>
            </a:r>
            <a:r>
              <a:rPr lang="en-GB" sz="3200" dirty="0" err="1">
                <a:solidFill>
                  <a:schemeClr val="bg1"/>
                </a:solidFill>
                <a:latin typeface="Roboto" panose="02000000000000000000" pitchFamily="2" charset="0"/>
              </a:rPr>
              <a:t>Saclay</a:t>
            </a:r>
            <a:r>
              <a:rPr lang="en-GB" sz="3200" dirty="0">
                <a:solidFill>
                  <a:schemeClr val="bg1"/>
                </a:solidFill>
                <a:latin typeface="Roboto" panose="02000000000000000000" pitchFamily="2" charset="0"/>
              </a:rPr>
              <a:t>, Dept. of Medical Oncology, Villejuif, France, </a:t>
            </a:r>
            <a:r>
              <a:rPr lang="en-GB" sz="3200" baseline="30000" dirty="0">
                <a:solidFill>
                  <a:schemeClr val="bg1"/>
                </a:solidFill>
                <a:latin typeface="Roboto" panose="02000000000000000000" pitchFamily="2" charset="0"/>
              </a:rPr>
              <a:t>4</a:t>
            </a:r>
            <a:r>
              <a:rPr lang="en-GB" sz="3200" dirty="0">
                <a:solidFill>
                  <a:schemeClr val="bg1"/>
                </a:solidFill>
                <a:latin typeface="Roboto" panose="02000000000000000000" pitchFamily="2" charset="0"/>
              </a:rPr>
              <a:t> University of Sheffield, Academic Unit of Oncology, Dept. of Oncology and Metabolism, Sheffield, United Kingdom</a:t>
            </a:r>
            <a:endParaRPr lang="en-GB" sz="3200" dirty="0">
              <a:solidFill>
                <a:schemeClr val="bg1"/>
              </a:solidFill>
            </a:endParaRPr>
          </a:p>
        </p:txBody>
      </p:sp>
      <p:sp>
        <p:nvSpPr>
          <p:cNvPr id="4" name="Rectángulo: esquinas redondeadas 3">
            <a:extLst>
              <a:ext uri="{FF2B5EF4-FFF2-40B4-BE49-F238E27FC236}">
                <a16:creationId xmlns:a16="http://schemas.microsoft.com/office/drawing/2014/main" id="{1FF68C26-614A-C6A3-B52E-1D0D37838DB8}"/>
              </a:ext>
            </a:extLst>
          </p:cNvPr>
          <p:cNvSpPr/>
          <p:nvPr/>
        </p:nvSpPr>
        <p:spPr>
          <a:xfrm>
            <a:off x="180715" y="8263517"/>
            <a:ext cx="32314164" cy="982847"/>
          </a:xfrm>
          <a:prstGeom prst="roundRect">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150" b="1" dirty="0"/>
              <a:t>Background</a:t>
            </a:r>
            <a:endParaRPr lang="en-GB" sz="6150" b="1" dirty="0"/>
          </a:p>
        </p:txBody>
      </p:sp>
      <p:sp>
        <p:nvSpPr>
          <p:cNvPr id="5" name="CuadroTexto 4">
            <a:extLst>
              <a:ext uri="{FF2B5EF4-FFF2-40B4-BE49-F238E27FC236}">
                <a16:creationId xmlns:a16="http://schemas.microsoft.com/office/drawing/2014/main" id="{D1104E6E-237B-1CE0-D898-723A5768029A}"/>
              </a:ext>
            </a:extLst>
          </p:cNvPr>
          <p:cNvSpPr txBox="1"/>
          <p:nvPr/>
        </p:nvSpPr>
        <p:spPr>
          <a:xfrm>
            <a:off x="506126" y="9457109"/>
            <a:ext cx="32006282" cy="5632311"/>
          </a:xfrm>
          <a:prstGeom prst="rect">
            <a:avLst/>
          </a:prstGeom>
          <a:noFill/>
          <a:ln>
            <a:noFill/>
          </a:ln>
        </p:spPr>
        <p:txBody>
          <a:bodyPr wrap="square" rtlCol="0">
            <a:spAutoFit/>
          </a:bodyPr>
          <a:lstStyle/>
          <a:p>
            <a:pPr marL="771071" indent="-771071">
              <a:buClr>
                <a:srgbClr val="0070C0"/>
              </a:buClr>
              <a:buFont typeface="Arial" panose="020B0604020202020204" pitchFamily="34" charset="0"/>
              <a:buChar char="•"/>
            </a:pPr>
            <a:r>
              <a:rPr lang="en-US" sz="4000" dirty="0"/>
              <a:t>The standard treatment for nonmetastatic MIBC is neoadjuvant cisplatin-based therapy followed by radical cystectomy (RC).</a:t>
            </a:r>
          </a:p>
          <a:p>
            <a:pPr marL="771071" indent="-771071">
              <a:buClr>
                <a:srgbClr val="0070C0"/>
              </a:buClr>
              <a:buFont typeface="Arial" panose="020B0604020202020204" pitchFamily="34" charset="0"/>
              <a:buChar char="•"/>
            </a:pPr>
            <a:r>
              <a:rPr lang="en-US" sz="4000" dirty="0"/>
              <a:t>Many patients are ineligible for cisplatin.</a:t>
            </a:r>
          </a:p>
          <a:p>
            <a:pPr marL="771071" indent="-771071">
              <a:buClr>
                <a:srgbClr val="0070C0"/>
              </a:buClr>
              <a:buFont typeface="Arial" panose="020B0604020202020204" pitchFamily="34" charset="0"/>
              <a:buChar char="•"/>
            </a:pPr>
            <a:r>
              <a:rPr lang="en-US" sz="4000" dirty="0"/>
              <a:t>Immune checkpoint inhibitors (ICIs) have changed the treatment landscape for metastatic urothelial cancer (</a:t>
            </a:r>
            <a:r>
              <a:rPr lang="en-US" sz="4000" dirty="0" err="1"/>
              <a:t>mUC</a:t>
            </a:r>
            <a:r>
              <a:rPr lang="en-US" sz="4000" dirty="0"/>
              <a:t>), including for cisplatin-ineligible patients. Based on these results, ICIs are being explored as neoadjuvant treatment in </a:t>
            </a:r>
            <a:r>
              <a:rPr lang="en-US" sz="4000" dirty="0" err="1"/>
              <a:t>resectable</a:t>
            </a:r>
            <a:r>
              <a:rPr lang="en-US" sz="4000" dirty="0"/>
              <a:t> UC with preliminary data suggesting antitumor activity. </a:t>
            </a:r>
          </a:p>
          <a:p>
            <a:pPr marL="771071" indent="-771071">
              <a:buClr>
                <a:srgbClr val="0070C0"/>
              </a:buClr>
              <a:buFont typeface="Arial" panose="020B0604020202020204" pitchFamily="34" charset="0"/>
              <a:buChar char="•"/>
            </a:pPr>
            <a:r>
              <a:rPr lang="en-US" sz="4000" dirty="0"/>
              <a:t>ERDA is a Fibroblast Growth Factor Receptor (FGFR) inhibitor, which has shown efficacy in </a:t>
            </a:r>
            <a:r>
              <a:rPr lang="en-US" sz="4000" dirty="0" err="1"/>
              <a:t>mUC</a:t>
            </a:r>
            <a:r>
              <a:rPr lang="en-US" sz="4000" dirty="0"/>
              <a:t> with select FGFR2/3 mutations/fusions. </a:t>
            </a:r>
          </a:p>
          <a:p>
            <a:pPr marL="771071" indent="-771071">
              <a:buClr>
                <a:srgbClr val="0070C0"/>
              </a:buClr>
              <a:buFont typeface="Arial" panose="020B0604020202020204" pitchFamily="34" charset="0"/>
              <a:buChar char="•"/>
            </a:pPr>
            <a:r>
              <a:rPr lang="en-US" sz="4000" dirty="0"/>
              <a:t>ERDA plus CET demonstrated clinically meaningful activity in patients with newly diagnosed FGFR-altered </a:t>
            </a:r>
            <a:r>
              <a:rPr lang="en-US" sz="4000" dirty="0" err="1"/>
              <a:t>mUC</a:t>
            </a:r>
            <a:r>
              <a:rPr lang="en-US" sz="4000" dirty="0"/>
              <a:t> in the phase 2 NORSE trial.</a:t>
            </a:r>
          </a:p>
          <a:p>
            <a:pPr marL="771071" indent="-771071">
              <a:buClr>
                <a:srgbClr val="0070C0"/>
              </a:buClr>
              <a:buFont typeface="Arial" panose="020B0604020202020204" pitchFamily="34" charset="0"/>
              <a:buChar char="•"/>
            </a:pPr>
            <a:r>
              <a:rPr lang="en-US" sz="4000" dirty="0"/>
              <a:t>This study will assess whether ERDA plus CET will improve the pathological complete response (</a:t>
            </a:r>
            <a:r>
              <a:rPr lang="en-US" sz="4000" dirty="0" err="1"/>
              <a:t>pCR</a:t>
            </a:r>
            <a:r>
              <a:rPr lang="en-US" sz="4000" dirty="0"/>
              <a:t>) rate in patients with FGFR+ MIBC who are candidates for RC and are ineligible for or refuse neoadjuvant cisplatin-based therapy.</a:t>
            </a:r>
          </a:p>
        </p:txBody>
      </p:sp>
      <p:sp>
        <p:nvSpPr>
          <p:cNvPr id="8" name="CuadroTexto 7">
            <a:extLst>
              <a:ext uri="{FF2B5EF4-FFF2-40B4-BE49-F238E27FC236}">
                <a16:creationId xmlns:a16="http://schemas.microsoft.com/office/drawing/2014/main" id="{872D48DC-B732-A6A2-1924-766F870FA9EE}"/>
              </a:ext>
            </a:extLst>
          </p:cNvPr>
          <p:cNvSpPr txBox="1"/>
          <p:nvPr/>
        </p:nvSpPr>
        <p:spPr>
          <a:xfrm>
            <a:off x="775080" y="27952241"/>
            <a:ext cx="29941682" cy="6863417"/>
          </a:xfrm>
          <a:prstGeom prst="rect">
            <a:avLst/>
          </a:prstGeom>
          <a:noFill/>
          <a:ln>
            <a:noFill/>
          </a:ln>
        </p:spPr>
        <p:txBody>
          <a:bodyPr wrap="square" rtlCol="0">
            <a:spAutoFit/>
          </a:bodyPr>
          <a:lstStyle/>
          <a:p>
            <a:pPr marL="527174"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cs typeface="Arial" panose="020B0604020202020204" pitchFamily="34" charset="0"/>
              </a:rPr>
              <a:t>ECOG PS 0-1 </a:t>
            </a:r>
          </a:p>
          <a:p>
            <a:pPr marL="527174" indent="-527174">
              <a:buClr>
                <a:srgbClr val="0070C0"/>
              </a:buClr>
              <a:buFont typeface="Arial" panose="020B0604020202020204" pitchFamily="34" charset="0"/>
              <a:buChar char="•"/>
            </a:pPr>
            <a:r>
              <a:rPr lang="en-US" sz="4000" dirty="0"/>
              <a:t>Presence of a select FGFR alteration </a:t>
            </a:r>
          </a:p>
          <a:p>
            <a:pPr marL="527174"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cs typeface="Arial" panose="020B0604020202020204" pitchFamily="34" charset="0"/>
              </a:rPr>
              <a:t>Pure or predominant UC histology</a:t>
            </a:r>
          </a:p>
          <a:p>
            <a:pPr marL="527174"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cs typeface="Arial" panose="020B0604020202020204" pitchFamily="34" charset="0"/>
              </a:rPr>
              <a:t>Decline or ineligible for cisplatin-based chemotherapy as defined by one of the following criteria: </a:t>
            </a:r>
          </a:p>
          <a:p>
            <a:pPr marL="878624" lvl="1"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cs typeface="Arial" panose="020B0604020202020204" pitchFamily="34" charset="0"/>
              </a:rPr>
              <a:t>impaired renal function (GFR&lt;60 mL/min), </a:t>
            </a:r>
          </a:p>
          <a:p>
            <a:pPr marL="878624" lvl="1"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rPr>
              <a:t>≥</a:t>
            </a:r>
            <a:r>
              <a:rPr lang="en-US" sz="4000" dirty="0">
                <a:latin typeface="Calibri" panose="020F0502020204030204" pitchFamily="34" charset="0"/>
                <a:ea typeface="Calibri" panose="020F0502020204030204" pitchFamily="34" charset="0"/>
                <a:cs typeface="Arial" panose="020B0604020202020204" pitchFamily="34" charset="0"/>
              </a:rPr>
              <a:t> grade 2 hearing loss, or</a:t>
            </a:r>
          </a:p>
          <a:p>
            <a:pPr marL="878624" lvl="1"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cs typeface="Arial" panose="020B0604020202020204" pitchFamily="34" charset="0"/>
              </a:rPr>
              <a:t> </a:t>
            </a:r>
            <a:r>
              <a:rPr lang="en-US" sz="4000" dirty="0">
                <a:latin typeface="Calibri" panose="020F0502020204030204" pitchFamily="34" charset="0"/>
                <a:ea typeface="Calibri" panose="020F0502020204030204" pitchFamily="34" charset="0"/>
              </a:rPr>
              <a:t>≥</a:t>
            </a:r>
            <a:r>
              <a:rPr lang="en-US" sz="4000" dirty="0">
                <a:latin typeface="Calibri" panose="020F0502020204030204" pitchFamily="34" charset="0"/>
                <a:ea typeface="Calibri" panose="020F0502020204030204" pitchFamily="34" charset="0"/>
                <a:cs typeface="Arial" panose="020B0604020202020204" pitchFamily="34" charset="0"/>
              </a:rPr>
              <a:t> grade 2 peripheral neuropathy;</a:t>
            </a:r>
          </a:p>
          <a:p>
            <a:pPr marL="527174"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cs typeface="Arial" panose="020B0604020202020204" pitchFamily="34" charset="0"/>
              </a:rPr>
              <a:t>Patients are considered fit for cystectomy</a:t>
            </a:r>
          </a:p>
          <a:p>
            <a:pPr marL="527174"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cs typeface="Arial" panose="020B0604020202020204" pitchFamily="34" charset="0"/>
              </a:rPr>
              <a:t>No prior FGFR-targeted or anti PD-(L)1 therapy</a:t>
            </a:r>
          </a:p>
          <a:p>
            <a:pPr marL="527174"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cs typeface="Arial" panose="020B0604020202020204" pitchFamily="34" charset="0"/>
              </a:rPr>
              <a:t>No prior systemic therapy, radiation or surgery (except TURBT or biopsies) for bladder cancer</a:t>
            </a:r>
          </a:p>
          <a:p>
            <a:pPr marL="527174" indent="-527174">
              <a:buClr>
                <a:srgbClr val="0070C0"/>
              </a:buClr>
              <a:buFont typeface="Arial" panose="020B0604020202020204" pitchFamily="34" charset="0"/>
              <a:buChar char="•"/>
            </a:pPr>
            <a:r>
              <a:rPr lang="en-US" sz="4000" dirty="0">
                <a:latin typeface="Calibri" panose="020F0502020204030204" pitchFamily="34" charset="0"/>
                <a:ea typeface="Calibri" panose="020F0502020204030204" pitchFamily="34" charset="0"/>
                <a:cs typeface="Arial" panose="020B0604020202020204" pitchFamily="34" charset="0"/>
              </a:rPr>
              <a:t>Prior BCG was allowed if completed </a:t>
            </a:r>
            <a:r>
              <a:rPr lang="en-US" sz="4000" dirty="0">
                <a:latin typeface="Calibri" panose="020F0502020204030204" pitchFamily="34" charset="0"/>
                <a:ea typeface="Calibri" panose="020F0502020204030204" pitchFamily="34" charset="0"/>
              </a:rPr>
              <a:t>≥ </a:t>
            </a:r>
            <a:r>
              <a:rPr lang="en-US" sz="4000" dirty="0">
                <a:latin typeface="Calibri" panose="020F0502020204030204" pitchFamily="34" charset="0"/>
                <a:ea typeface="Calibri" panose="020F0502020204030204" pitchFamily="34" charset="0"/>
                <a:cs typeface="Arial" panose="020B0604020202020204" pitchFamily="34" charset="0"/>
              </a:rPr>
              <a:t>6 weeks prior to initiation of study treatment</a:t>
            </a:r>
            <a:r>
              <a:rPr lang="en-GB" sz="4000" dirty="0">
                <a:latin typeface="Calibri" panose="020F0502020204030204" pitchFamily="34" charset="0"/>
                <a:ea typeface="Calibri" panose="020F0502020204030204" pitchFamily="34" charset="0"/>
                <a:cs typeface="Arial" panose="020B0604020202020204" pitchFamily="34" charset="0"/>
              </a:rPr>
              <a:t> </a:t>
            </a:r>
          </a:p>
        </p:txBody>
      </p:sp>
      <p:sp>
        <p:nvSpPr>
          <p:cNvPr id="10" name="Rectángulo 9">
            <a:extLst>
              <a:ext uri="{FF2B5EF4-FFF2-40B4-BE49-F238E27FC236}">
                <a16:creationId xmlns:a16="http://schemas.microsoft.com/office/drawing/2014/main" id="{2A6829BC-66A1-7B00-22E0-F312CFE44B5F}"/>
              </a:ext>
            </a:extLst>
          </p:cNvPr>
          <p:cNvSpPr/>
          <p:nvPr/>
        </p:nvSpPr>
        <p:spPr>
          <a:xfrm>
            <a:off x="391705" y="9398605"/>
            <a:ext cx="32039653" cy="5632311"/>
          </a:xfrm>
          <a:prstGeom prst="rect">
            <a:avLst/>
          </a:prstGeom>
          <a:no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84"/>
          </a:p>
        </p:txBody>
      </p:sp>
      <p:sp>
        <p:nvSpPr>
          <p:cNvPr id="11" name="Rectángulo 10">
            <a:extLst>
              <a:ext uri="{FF2B5EF4-FFF2-40B4-BE49-F238E27FC236}">
                <a16:creationId xmlns:a16="http://schemas.microsoft.com/office/drawing/2014/main" id="{EC64CFBC-5623-456F-6A3A-048AF85A2F85}"/>
              </a:ext>
            </a:extLst>
          </p:cNvPr>
          <p:cNvSpPr/>
          <p:nvPr/>
        </p:nvSpPr>
        <p:spPr>
          <a:xfrm>
            <a:off x="359435" y="27952242"/>
            <a:ext cx="32039652" cy="6863417"/>
          </a:xfrm>
          <a:prstGeom prst="rect">
            <a:avLst/>
          </a:prstGeom>
          <a:no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84"/>
          </a:p>
        </p:txBody>
      </p:sp>
      <p:sp>
        <p:nvSpPr>
          <p:cNvPr id="12" name="Rectángulo: esquinas redondeadas 11">
            <a:extLst>
              <a:ext uri="{FF2B5EF4-FFF2-40B4-BE49-F238E27FC236}">
                <a16:creationId xmlns:a16="http://schemas.microsoft.com/office/drawing/2014/main" id="{576567AB-5B7F-BD39-6575-5AD339EE08D5}"/>
              </a:ext>
            </a:extLst>
          </p:cNvPr>
          <p:cNvSpPr/>
          <p:nvPr/>
        </p:nvSpPr>
        <p:spPr>
          <a:xfrm>
            <a:off x="246950" y="26751118"/>
            <a:ext cx="32181694" cy="1059971"/>
          </a:xfrm>
          <a:prstGeom prst="roundRect">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150" b="1" dirty="0"/>
              <a:t>Key eligibility criteria</a:t>
            </a:r>
            <a:endParaRPr lang="en-GB" sz="6150" b="1" dirty="0"/>
          </a:p>
        </p:txBody>
      </p:sp>
      <p:sp>
        <p:nvSpPr>
          <p:cNvPr id="13" name="CuadroTexto 12">
            <a:extLst>
              <a:ext uri="{FF2B5EF4-FFF2-40B4-BE49-F238E27FC236}">
                <a16:creationId xmlns:a16="http://schemas.microsoft.com/office/drawing/2014/main" id="{473BD899-8F4E-8149-4303-4BA1A7F807E8}"/>
              </a:ext>
            </a:extLst>
          </p:cNvPr>
          <p:cNvSpPr txBox="1"/>
          <p:nvPr/>
        </p:nvSpPr>
        <p:spPr>
          <a:xfrm>
            <a:off x="432229" y="34956810"/>
            <a:ext cx="28083882" cy="3356303"/>
          </a:xfrm>
          <a:prstGeom prst="rect">
            <a:avLst/>
          </a:prstGeom>
          <a:noFill/>
        </p:spPr>
        <p:txBody>
          <a:bodyPr wrap="square" rtlCol="0">
            <a:spAutoFit/>
          </a:bodyPr>
          <a:lstStyle/>
          <a:p>
            <a:pPr algn="just">
              <a:lnSpc>
                <a:spcPct val="107000"/>
              </a:lnSpc>
            </a:pPr>
            <a:r>
              <a:rPr lang="en-US" sz="4000" dirty="0">
                <a:latin typeface="Calibri" panose="020F0502020204030204" pitchFamily="34" charset="0"/>
                <a:ea typeface="Calibri" panose="020F0502020204030204" pitchFamily="34" charset="0"/>
                <a:cs typeface="Arial" panose="020B0604020202020204" pitchFamily="34" charset="0"/>
              </a:rPr>
              <a:t>The trial is approved in 4 countries (France, Italy, Spain and UK). The first patient was pre-screened on 31-Jan-2024. </a:t>
            </a:r>
          </a:p>
          <a:p>
            <a:pPr algn="just">
              <a:lnSpc>
                <a:spcPct val="107000"/>
              </a:lnSpc>
            </a:pPr>
            <a:r>
              <a:rPr lang="en-US" sz="4000" dirty="0">
                <a:latin typeface="Calibri" panose="020F0502020204030204" pitchFamily="34" charset="0"/>
                <a:ea typeface="Calibri" panose="020F0502020204030204" pitchFamily="34" charset="0"/>
                <a:cs typeface="Arial" panose="020B0604020202020204" pitchFamily="34" charset="0"/>
              </a:rPr>
              <a:t>As of March 31, 2025, 91 patients were pre-screened, 9 were FGFR2/3 positive, and 5 were enrolled. </a:t>
            </a:r>
          </a:p>
          <a:p>
            <a:pPr algn="just">
              <a:lnSpc>
                <a:spcPct val="107000"/>
              </a:lnSpc>
            </a:pPr>
            <a:r>
              <a:rPr lang="en-US" sz="4000" dirty="0">
                <a:latin typeface="Calibri" panose="020F0502020204030204" pitchFamily="34" charset="0"/>
                <a:ea typeface="Calibri" panose="020F0502020204030204" pitchFamily="34" charset="0"/>
                <a:cs typeface="Arial" panose="020B0604020202020204" pitchFamily="34" charset="0"/>
              </a:rPr>
              <a:t>EU CT  Number 2024-512573-27-01; NCT06511648</a:t>
            </a:r>
          </a:p>
          <a:p>
            <a:pPr algn="just">
              <a:lnSpc>
                <a:spcPct val="107000"/>
              </a:lnSpc>
            </a:pPr>
            <a:r>
              <a:rPr lang="en-US" sz="4000" dirty="0">
                <a:latin typeface="Calibri" panose="020F0502020204030204" pitchFamily="34" charset="0"/>
                <a:ea typeface="Calibri" panose="020F0502020204030204" pitchFamily="34" charset="0"/>
                <a:cs typeface="Arial" panose="020B0604020202020204" pitchFamily="34" charset="0"/>
              </a:rPr>
              <a:t>This study is sponsored by SOGUG (Spanish Oncology Genitourinary Group) and funded by Janssen Pharmaceutica NV</a:t>
            </a:r>
            <a:r>
              <a:rPr lang="en-US" sz="4000" dirty="0">
                <a:ea typeface="Calibri" panose="020F0502020204030204" pitchFamily="34" charset="0"/>
                <a:cs typeface="Arial" panose="020B0604020202020204" pitchFamily="34" charset="0"/>
              </a:rPr>
              <a:t>, </a:t>
            </a:r>
            <a:r>
              <a:rPr lang="es-ES" sz="4000" dirty="0">
                <a:effectLst/>
              </a:rPr>
              <a:t>a Johnson &amp; Johnson Company. </a:t>
            </a:r>
            <a:r>
              <a:rPr lang="en-US" sz="4000" dirty="0">
                <a:effectLst/>
              </a:rPr>
              <a:t>Erdafitinib (JNJ-42756493) was discovered in collaboration with Astex Pharmaceuticals</a:t>
            </a:r>
            <a:endParaRPr lang="en-US" sz="4000" dirty="0">
              <a:ea typeface="Calibri" panose="020F0502020204030204" pitchFamily="34" charset="0"/>
              <a:cs typeface="Arial" panose="020B0604020202020204" pitchFamily="34" charset="0"/>
            </a:endParaRPr>
          </a:p>
        </p:txBody>
      </p:sp>
      <p:sp>
        <p:nvSpPr>
          <p:cNvPr id="14" name="Rectángulo 13">
            <a:extLst>
              <a:ext uri="{FF2B5EF4-FFF2-40B4-BE49-F238E27FC236}">
                <a16:creationId xmlns:a16="http://schemas.microsoft.com/office/drawing/2014/main" id="{07204BF5-CA36-DBC7-DC7B-9B0A924B4C6C}"/>
              </a:ext>
            </a:extLst>
          </p:cNvPr>
          <p:cNvSpPr/>
          <p:nvPr/>
        </p:nvSpPr>
        <p:spPr>
          <a:xfrm>
            <a:off x="313184" y="34956810"/>
            <a:ext cx="28202927" cy="3320577"/>
          </a:xfrm>
          <a:prstGeom prst="rect">
            <a:avLst/>
          </a:prstGeom>
          <a:no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84"/>
          </a:p>
        </p:txBody>
      </p:sp>
      <p:pic>
        <p:nvPicPr>
          <p:cNvPr id="3" name="Imagen 2">
            <a:extLst>
              <a:ext uri="{FF2B5EF4-FFF2-40B4-BE49-F238E27FC236}">
                <a16:creationId xmlns:a16="http://schemas.microsoft.com/office/drawing/2014/main" id="{A9A3D6AC-1F16-BEB3-593C-D6BFC64DB73E}"/>
              </a:ext>
            </a:extLst>
          </p:cNvPr>
          <p:cNvPicPr>
            <a:picLocks noChangeAspect="1"/>
          </p:cNvPicPr>
          <p:nvPr/>
        </p:nvPicPr>
        <p:blipFill>
          <a:blip r:embed="rId3"/>
          <a:stretch>
            <a:fillRect/>
          </a:stretch>
        </p:blipFill>
        <p:spPr>
          <a:xfrm>
            <a:off x="29034438" y="35197695"/>
            <a:ext cx="3364649" cy="2129624"/>
          </a:xfrm>
          <a:prstGeom prst="rect">
            <a:avLst/>
          </a:prstGeom>
        </p:spPr>
      </p:pic>
      <p:sp>
        <p:nvSpPr>
          <p:cNvPr id="7" name="Rectángulo: esquinas redondeadas 6">
            <a:extLst>
              <a:ext uri="{FF2B5EF4-FFF2-40B4-BE49-F238E27FC236}">
                <a16:creationId xmlns:a16="http://schemas.microsoft.com/office/drawing/2014/main" id="{B1F976E1-CEDC-8C5E-10F4-9ECEE1F65063}"/>
              </a:ext>
            </a:extLst>
          </p:cNvPr>
          <p:cNvSpPr/>
          <p:nvPr/>
        </p:nvSpPr>
        <p:spPr>
          <a:xfrm>
            <a:off x="180715" y="15224848"/>
            <a:ext cx="32314164" cy="1059971"/>
          </a:xfrm>
          <a:prstGeom prst="roundRect">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150" b="1" dirty="0"/>
              <a:t>Study Design</a:t>
            </a:r>
            <a:endParaRPr lang="en-GB" sz="6150" b="1" dirty="0"/>
          </a:p>
        </p:txBody>
      </p:sp>
      <p:sp>
        <p:nvSpPr>
          <p:cNvPr id="9" name="Rectangle: Rounded Corners 8">
            <a:extLst>
              <a:ext uri="{FF2B5EF4-FFF2-40B4-BE49-F238E27FC236}">
                <a16:creationId xmlns:a16="http://schemas.microsoft.com/office/drawing/2014/main" id="{9DEB20AD-F591-7855-17E1-8D59B3521278}"/>
              </a:ext>
            </a:extLst>
          </p:cNvPr>
          <p:cNvSpPr/>
          <p:nvPr/>
        </p:nvSpPr>
        <p:spPr>
          <a:xfrm>
            <a:off x="147568" y="5559197"/>
            <a:ext cx="32364840" cy="2598052"/>
          </a:xfrm>
          <a:prstGeom prst="roundRect">
            <a:avLst/>
          </a:prstGeom>
          <a:solidFill>
            <a:srgbClr val="002060"/>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615"/>
              </a:spcAft>
            </a:pPr>
            <a:r>
              <a:rPr lang="en-US" sz="4400" dirty="0">
                <a:solidFill>
                  <a:srgbClr val="FFFF00"/>
                </a:solidFill>
                <a:ea typeface="Calibri" panose="020F0502020204030204" pitchFamily="34" charset="0"/>
                <a:cs typeface="Arial" panose="020B0604020202020204" pitchFamily="34" charset="0"/>
              </a:rPr>
              <a:t>This trial systematically address whether ERDA ± CET improves </a:t>
            </a:r>
            <a:r>
              <a:rPr lang="en-US" sz="4400" dirty="0" err="1">
                <a:solidFill>
                  <a:srgbClr val="FFFF00"/>
                </a:solidFill>
                <a:ea typeface="Calibri" panose="020F0502020204030204" pitchFamily="34" charset="0"/>
                <a:cs typeface="Arial" panose="020B0604020202020204" pitchFamily="34" charset="0"/>
              </a:rPr>
              <a:t>pCR</a:t>
            </a:r>
            <a:r>
              <a:rPr lang="en-US" sz="4400" dirty="0">
                <a:solidFill>
                  <a:srgbClr val="FFFF00"/>
                </a:solidFill>
                <a:ea typeface="Calibri" panose="020F0502020204030204" pitchFamily="34" charset="0"/>
                <a:cs typeface="Arial" panose="020B0604020202020204" pitchFamily="34" charset="0"/>
              </a:rPr>
              <a:t> in patients with FGFR-positive MIBC.</a:t>
            </a:r>
          </a:p>
          <a:p>
            <a:pPr algn="l"/>
            <a:r>
              <a:rPr lang="en-US" sz="4400" b="0" i="0" u="none" strike="noStrike" baseline="0" dirty="0">
                <a:solidFill>
                  <a:srgbClr val="FFFF00"/>
                </a:solidFill>
              </a:rPr>
              <a:t>Subjects with MIBC (cT2-T4a N0/N1 M0) who </a:t>
            </a:r>
            <a:r>
              <a:rPr lang="en-US" sz="4400" b="0" i="0" u="none" strike="noStrike" baseline="0" dirty="0" err="1">
                <a:solidFill>
                  <a:srgbClr val="FFFF00"/>
                </a:solidFill>
              </a:rPr>
              <a:t>harbour</a:t>
            </a:r>
            <a:r>
              <a:rPr lang="en-US" sz="4400" b="0" i="0" u="none" strike="noStrike" baseline="0" dirty="0">
                <a:solidFill>
                  <a:srgbClr val="FFFF00"/>
                </a:solidFill>
              </a:rPr>
              <a:t> some specific alterations of the FGFR and are either ineligible for or refuse </a:t>
            </a:r>
            <a:r>
              <a:rPr lang="en-GB" sz="4400" b="0" i="0" u="none" strike="noStrike" baseline="0" dirty="0">
                <a:solidFill>
                  <a:srgbClr val="FFFF00"/>
                </a:solidFill>
              </a:rPr>
              <a:t>cisplatin based neoadjuvant chemotherapy were treated with 9 or 12 weeks of neoadjuvant ERDA (cohort 1) or ERDA+CET (cohort 2)</a:t>
            </a:r>
            <a:endParaRPr lang="en-US" sz="4400" dirty="0">
              <a:solidFill>
                <a:srgbClr val="FFFF00"/>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98583294"/>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Metadata/LabelInfo.xml><?xml version="1.0" encoding="utf-8"?>
<clbl:labelList xmlns:clbl="http://schemas.microsoft.com/office/2020/mipLabelMetadata">
  <clbl:label id="{3ca48ea3-8c75-4d36-b64f-70604b11fd22}" enabled="1" method="Standard" siteId="{3ac94b33-9135-4821-9502-eafda6592a35}" removed="0"/>
  <clbl:label id="{4ec76588-31b7-49ea-8476-1a1ff2523adf}" enabled="0" method="" siteId="{4ec76588-31b7-49ea-8476-1a1ff2523adf}" removed="1"/>
</clbl:labelList>
</file>

<file path=docProps/app.xml><?xml version="1.0" encoding="utf-8"?>
<Properties xmlns="http://schemas.openxmlformats.org/officeDocument/2006/extended-properties" xmlns:vt="http://schemas.openxmlformats.org/officeDocument/2006/docPropsVTypes">
  <Template>Office 2013 - 2022 Theme</Template>
  <TotalTime>217</TotalTime>
  <Words>571</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Roboto</vt:lpstr>
      <vt:lpstr>Tema de Office</vt:lpstr>
      <vt:lpstr> TPS4628 (Poster 419b): SOGUG-NEOWIN: A Phase 2, open-label, multi-centre, multi-national interventional trial evaluating the efficacy and safety of erdafitinib (ERDA) monotherapy and erdafitinib and cetrelimab (CET) as neoadjuvant treatment in cisplatin-ineligible patients with muscle-invasive bladder cancer (MIBC) whose tumours express FGFR gene alterations de Velasco G.1, Necchi A.2, Loriot Y.3, Hussain S.A. 4 1 Hospital Universitario 12 de Octubre, Dept. of Medical Oncology, Madrid, Spain., 2IRCCS San Raffaele Hospital and Scientific Institute, Head of Genitourinary Medical Oncology, Milan, Italy,  3Gustave Roussy, Universite Paris Saclay, Dept. of Medical Oncology, Villejuif, France, 4 University of Sheffield, Academic Unit of Oncology, Dept. of Oncology and Metabolism, Sheffield, United Kingdom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P308 SOGUG-NEOWIN: A Phase 2, open-label, multi-centre, multi-national interventional trial evaluating the efficacy and safety of erdafitinib (ERDA) monotherapy and erdafitinib and cetrelimab (CET) as neoadjuvant treatment in cisplatin-ineligible patients with muscle-invasive bladder cancer (MIBC) whose tumours express FGFR gene alterations Necchi A.1, Hussain S.A.2, Loriot Y.3, de Velasco G.4 1IRCCS San Raffaele Hospital and Scientific Institute, Head of Genitourinary Medical Oncology, Milan, Italy, 2University of Sheffield, Academic Unit of Oncology, Dept. of Oncology and Metabolism, Sheffield, United Kingdom, 3Gustave Roussy, Universite Paris Saclay, Dept. of Medical Oncology, Villejuif, France, 4Hospital Universitario 12 de Octubre, Dept. of Medical Oncology, Madrid, Spain</dc:title>
  <dc:creator>Oscar Juan</dc:creator>
  <cp:lastModifiedBy>Oscar Juan</cp:lastModifiedBy>
  <cp:revision>17</cp:revision>
  <dcterms:created xsi:type="dcterms:W3CDTF">2024-02-28T19:53:24Z</dcterms:created>
  <dcterms:modified xsi:type="dcterms:W3CDTF">2025-05-04T08:35:40Z</dcterms:modified>
</cp:coreProperties>
</file>