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0399950" cy="414004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96F"/>
    <a:srgbClr val="019579"/>
    <a:srgbClr val="000000"/>
    <a:srgbClr val="016B57"/>
    <a:srgbClr val="04A422"/>
    <a:srgbClr val="04B426"/>
    <a:srgbClr val="05CD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4" d="100"/>
          <a:sy n="14" d="100"/>
        </p:scale>
        <p:origin x="1464" y="1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9996" y="6775487"/>
            <a:ext cx="42839958" cy="14413477"/>
          </a:xfrm>
        </p:spPr>
        <p:txBody>
          <a:bodyPr anchor="b"/>
          <a:lstStyle>
            <a:lvl1pPr algn="ctr">
              <a:defRPr sz="3307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4" y="21744803"/>
            <a:ext cx="37799963" cy="9995513"/>
          </a:xfrm>
        </p:spPr>
        <p:txBody>
          <a:bodyPr/>
          <a:lstStyle>
            <a:lvl1pPr marL="0" indent="0" algn="ctr">
              <a:buNone/>
              <a:defRPr sz="13228"/>
            </a:lvl1pPr>
            <a:lvl2pPr marL="2519995" indent="0" algn="ctr">
              <a:buNone/>
              <a:defRPr sz="11024"/>
            </a:lvl2pPr>
            <a:lvl3pPr marL="5039990" indent="0" algn="ctr">
              <a:buNone/>
              <a:defRPr sz="9921"/>
            </a:lvl3pPr>
            <a:lvl4pPr marL="7559985" indent="0" algn="ctr">
              <a:buNone/>
              <a:defRPr sz="8819"/>
            </a:lvl4pPr>
            <a:lvl5pPr marL="10079980" indent="0" algn="ctr">
              <a:buNone/>
              <a:defRPr sz="8819"/>
            </a:lvl5pPr>
            <a:lvl6pPr marL="12599975" indent="0" algn="ctr">
              <a:buNone/>
              <a:defRPr sz="8819"/>
            </a:lvl6pPr>
            <a:lvl7pPr marL="15119970" indent="0" algn="ctr">
              <a:buNone/>
              <a:defRPr sz="8819"/>
            </a:lvl7pPr>
            <a:lvl8pPr marL="17639965" indent="0" algn="ctr">
              <a:buNone/>
              <a:defRPr sz="8819"/>
            </a:lvl8pPr>
            <a:lvl9pPr marL="20159960" indent="0" algn="ctr">
              <a:buNone/>
              <a:defRPr sz="881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3813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1014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7" y="2204189"/>
            <a:ext cx="10867489" cy="3508493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9" y="2204189"/>
            <a:ext cx="31972468" cy="3508493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5117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23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49" y="10321365"/>
            <a:ext cx="43469957" cy="17221419"/>
          </a:xfrm>
        </p:spPr>
        <p:txBody>
          <a:bodyPr anchor="b"/>
          <a:lstStyle>
            <a:lvl1pPr>
              <a:defRPr sz="3307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49" y="27705705"/>
            <a:ext cx="43469957" cy="9056337"/>
          </a:xfrm>
        </p:spPr>
        <p:txBody>
          <a:bodyPr/>
          <a:lstStyle>
            <a:lvl1pPr marL="0" indent="0">
              <a:buNone/>
              <a:defRPr sz="13228">
                <a:solidFill>
                  <a:schemeClr val="tx1"/>
                </a:solidFill>
              </a:defRPr>
            </a:lvl1pPr>
            <a:lvl2pPr marL="2519995" indent="0">
              <a:buNone/>
              <a:defRPr sz="11024">
                <a:solidFill>
                  <a:schemeClr val="tx1">
                    <a:tint val="75000"/>
                  </a:schemeClr>
                </a:solidFill>
              </a:defRPr>
            </a:lvl2pPr>
            <a:lvl3pPr marL="5039990" indent="0">
              <a:buNone/>
              <a:defRPr sz="9921">
                <a:solidFill>
                  <a:schemeClr val="tx1">
                    <a:tint val="75000"/>
                  </a:schemeClr>
                </a:solidFill>
              </a:defRPr>
            </a:lvl3pPr>
            <a:lvl4pPr marL="7559985" indent="0">
              <a:buNone/>
              <a:defRPr sz="8819">
                <a:solidFill>
                  <a:schemeClr val="tx1">
                    <a:tint val="75000"/>
                  </a:schemeClr>
                </a:solidFill>
              </a:defRPr>
            </a:lvl4pPr>
            <a:lvl5pPr marL="10079980" indent="0">
              <a:buNone/>
              <a:defRPr sz="8819">
                <a:solidFill>
                  <a:schemeClr val="tx1">
                    <a:tint val="75000"/>
                  </a:schemeClr>
                </a:solidFill>
              </a:defRPr>
            </a:lvl5pPr>
            <a:lvl6pPr marL="12599975" indent="0">
              <a:buNone/>
              <a:defRPr sz="8819">
                <a:solidFill>
                  <a:schemeClr val="tx1">
                    <a:tint val="75000"/>
                  </a:schemeClr>
                </a:solidFill>
              </a:defRPr>
            </a:lvl6pPr>
            <a:lvl7pPr marL="15119970" indent="0">
              <a:buNone/>
              <a:defRPr sz="8819">
                <a:solidFill>
                  <a:schemeClr val="tx1">
                    <a:tint val="75000"/>
                  </a:schemeClr>
                </a:solidFill>
              </a:defRPr>
            </a:lvl7pPr>
            <a:lvl8pPr marL="17639965" indent="0">
              <a:buNone/>
              <a:defRPr sz="8819">
                <a:solidFill>
                  <a:schemeClr val="tx1">
                    <a:tint val="75000"/>
                  </a:schemeClr>
                </a:solidFill>
              </a:defRPr>
            </a:lvl8pPr>
            <a:lvl9pPr marL="20159960" indent="0">
              <a:buNone/>
              <a:defRPr sz="88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171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11020943"/>
            <a:ext cx="21419979" cy="262681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11020943"/>
            <a:ext cx="21419979" cy="262681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7802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2204198"/>
            <a:ext cx="43469957" cy="800216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7" y="10148854"/>
            <a:ext cx="21321538" cy="4973797"/>
          </a:xfrm>
        </p:spPr>
        <p:txBody>
          <a:bodyPr anchor="b"/>
          <a:lstStyle>
            <a:lvl1pPr marL="0" indent="0">
              <a:buNone/>
              <a:defRPr sz="13228" b="1"/>
            </a:lvl1pPr>
            <a:lvl2pPr marL="2519995" indent="0">
              <a:buNone/>
              <a:defRPr sz="11024" b="1"/>
            </a:lvl2pPr>
            <a:lvl3pPr marL="5039990" indent="0">
              <a:buNone/>
              <a:defRPr sz="9921" b="1"/>
            </a:lvl3pPr>
            <a:lvl4pPr marL="7559985" indent="0">
              <a:buNone/>
              <a:defRPr sz="8819" b="1"/>
            </a:lvl4pPr>
            <a:lvl5pPr marL="10079980" indent="0">
              <a:buNone/>
              <a:defRPr sz="8819" b="1"/>
            </a:lvl5pPr>
            <a:lvl6pPr marL="12599975" indent="0">
              <a:buNone/>
              <a:defRPr sz="8819" b="1"/>
            </a:lvl6pPr>
            <a:lvl7pPr marL="15119970" indent="0">
              <a:buNone/>
              <a:defRPr sz="8819" b="1"/>
            </a:lvl7pPr>
            <a:lvl8pPr marL="17639965" indent="0">
              <a:buNone/>
              <a:defRPr sz="8819" b="1"/>
            </a:lvl8pPr>
            <a:lvl9pPr marL="20159960" indent="0">
              <a:buNone/>
              <a:defRPr sz="881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7" y="15122651"/>
            <a:ext cx="21321538" cy="2224314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8" y="10148854"/>
            <a:ext cx="21426543" cy="4973797"/>
          </a:xfrm>
        </p:spPr>
        <p:txBody>
          <a:bodyPr anchor="b"/>
          <a:lstStyle>
            <a:lvl1pPr marL="0" indent="0">
              <a:buNone/>
              <a:defRPr sz="13228" b="1"/>
            </a:lvl1pPr>
            <a:lvl2pPr marL="2519995" indent="0">
              <a:buNone/>
              <a:defRPr sz="11024" b="1"/>
            </a:lvl2pPr>
            <a:lvl3pPr marL="5039990" indent="0">
              <a:buNone/>
              <a:defRPr sz="9921" b="1"/>
            </a:lvl3pPr>
            <a:lvl4pPr marL="7559985" indent="0">
              <a:buNone/>
              <a:defRPr sz="8819" b="1"/>
            </a:lvl4pPr>
            <a:lvl5pPr marL="10079980" indent="0">
              <a:buNone/>
              <a:defRPr sz="8819" b="1"/>
            </a:lvl5pPr>
            <a:lvl6pPr marL="12599975" indent="0">
              <a:buNone/>
              <a:defRPr sz="8819" b="1"/>
            </a:lvl6pPr>
            <a:lvl7pPr marL="15119970" indent="0">
              <a:buNone/>
              <a:defRPr sz="8819" b="1"/>
            </a:lvl7pPr>
            <a:lvl8pPr marL="17639965" indent="0">
              <a:buNone/>
              <a:defRPr sz="8819" b="1"/>
            </a:lvl8pPr>
            <a:lvl9pPr marL="20159960" indent="0">
              <a:buNone/>
              <a:defRPr sz="881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8" y="15122651"/>
            <a:ext cx="21426543" cy="2224314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023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046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691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2760028"/>
            <a:ext cx="16255296" cy="9660096"/>
          </a:xfrm>
        </p:spPr>
        <p:txBody>
          <a:bodyPr anchor="b"/>
          <a:lstStyle>
            <a:lvl1pPr>
              <a:defRPr sz="176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5960902"/>
            <a:ext cx="25514975" cy="29421127"/>
          </a:xfrm>
        </p:spPr>
        <p:txBody>
          <a:bodyPr/>
          <a:lstStyle>
            <a:lvl1pPr>
              <a:defRPr sz="17638"/>
            </a:lvl1pPr>
            <a:lvl2pPr>
              <a:defRPr sz="15433"/>
            </a:lvl2pPr>
            <a:lvl3pPr>
              <a:defRPr sz="13228"/>
            </a:lvl3pPr>
            <a:lvl4pPr>
              <a:defRPr sz="11024"/>
            </a:lvl4pPr>
            <a:lvl5pPr>
              <a:defRPr sz="11024"/>
            </a:lvl5pPr>
            <a:lvl6pPr>
              <a:defRPr sz="11024"/>
            </a:lvl6pPr>
            <a:lvl7pPr>
              <a:defRPr sz="11024"/>
            </a:lvl7pPr>
            <a:lvl8pPr>
              <a:defRPr sz="11024"/>
            </a:lvl8pPr>
            <a:lvl9pPr>
              <a:defRPr sz="1102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1" y="12420124"/>
            <a:ext cx="16255296" cy="23009816"/>
          </a:xfrm>
        </p:spPr>
        <p:txBody>
          <a:bodyPr/>
          <a:lstStyle>
            <a:lvl1pPr marL="0" indent="0">
              <a:buNone/>
              <a:defRPr sz="8819"/>
            </a:lvl1pPr>
            <a:lvl2pPr marL="2519995" indent="0">
              <a:buNone/>
              <a:defRPr sz="7717"/>
            </a:lvl2pPr>
            <a:lvl3pPr marL="5039990" indent="0">
              <a:buNone/>
              <a:defRPr sz="6614"/>
            </a:lvl3pPr>
            <a:lvl4pPr marL="7559985" indent="0">
              <a:buNone/>
              <a:defRPr sz="5512"/>
            </a:lvl4pPr>
            <a:lvl5pPr marL="10079980" indent="0">
              <a:buNone/>
              <a:defRPr sz="5512"/>
            </a:lvl5pPr>
            <a:lvl6pPr marL="12599975" indent="0">
              <a:buNone/>
              <a:defRPr sz="5512"/>
            </a:lvl6pPr>
            <a:lvl7pPr marL="15119970" indent="0">
              <a:buNone/>
              <a:defRPr sz="5512"/>
            </a:lvl7pPr>
            <a:lvl8pPr marL="17639965" indent="0">
              <a:buNone/>
              <a:defRPr sz="5512"/>
            </a:lvl8pPr>
            <a:lvl9pPr marL="20159960" indent="0">
              <a:buNone/>
              <a:defRPr sz="551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7733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2760028"/>
            <a:ext cx="16255296" cy="9660096"/>
          </a:xfrm>
        </p:spPr>
        <p:txBody>
          <a:bodyPr anchor="b"/>
          <a:lstStyle>
            <a:lvl1pPr>
              <a:defRPr sz="176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5960902"/>
            <a:ext cx="25514975" cy="29421127"/>
          </a:xfrm>
        </p:spPr>
        <p:txBody>
          <a:bodyPr anchor="t"/>
          <a:lstStyle>
            <a:lvl1pPr marL="0" indent="0">
              <a:buNone/>
              <a:defRPr sz="17638"/>
            </a:lvl1pPr>
            <a:lvl2pPr marL="2519995" indent="0">
              <a:buNone/>
              <a:defRPr sz="15433"/>
            </a:lvl2pPr>
            <a:lvl3pPr marL="5039990" indent="0">
              <a:buNone/>
              <a:defRPr sz="13228"/>
            </a:lvl3pPr>
            <a:lvl4pPr marL="7559985" indent="0">
              <a:buNone/>
              <a:defRPr sz="11024"/>
            </a:lvl4pPr>
            <a:lvl5pPr marL="10079980" indent="0">
              <a:buNone/>
              <a:defRPr sz="11024"/>
            </a:lvl5pPr>
            <a:lvl6pPr marL="12599975" indent="0">
              <a:buNone/>
              <a:defRPr sz="11024"/>
            </a:lvl6pPr>
            <a:lvl7pPr marL="15119970" indent="0">
              <a:buNone/>
              <a:defRPr sz="11024"/>
            </a:lvl7pPr>
            <a:lvl8pPr marL="17639965" indent="0">
              <a:buNone/>
              <a:defRPr sz="11024"/>
            </a:lvl8pPr>
            <a:lvl9pPr marL="20159960" indent="0">
              <a:buNone/>
              <a:defRPr sz="1102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1" y="12420124"/>
            <a:ext cx="16255296" cy="23009816"/>
          </a:xfrm>
        </p:spPr>
        <p:txBody>
          <a:bodyPr/>
          <a:lstStyle>
            <a:lvl1pPr marL="0" indent="0">
              <a:buNone/>
              <a:defRPr sz="8819"/>
            </a:lvl1pPr>
            <a:lvl2pPr marL="2519995" indent="0">
              <a:buNone/>
              <a:defRPr sz="7717"/>
            </a:lvl2pPr>
            <a:lvl3pPr marL="5039990" indent="0">
              <a:buNone/>
              <a:defRPr sz="6614"/>
            </a:lvl3pPr>
            <a:lvl4pPr marL="7559985" indent="0">
              <a:buNone/>
              <a:defRPr sz="5512"/>
            </a:lvl4pPr>
            <a:lvl5pPr marL="10079980" indent="0">
              <a:buNone/>
              <a:defRPr sz="5512"/>
            </a:lvl5pPr>
            <a:lvl6pPr marL="12599975" indent="0">
              <a:buNone/>
              <a:defRPr sz="5512"/>
            </a:lvl6pPr>
            <a:lvl7pPr marL="15119970" indent="0">
              <a:buNone/>
              <a:defRPr sz="5512"/>
            </a:lvl7pPr>
            <a:lvl8pPr marL="17639965" indent="0">
              <a:buNone/>
              <a:defRPr sz="5512"/>
            </a:lvl8pPr>
            <a:lvl9pPr marL="20159960" indent="0">
              <a:buNone/>
              <a:defRPr sz="551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632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2204198"/>
            <a:ext cx="43469957" cy="8002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11020943"/>
            <a:ext cx="43469957" cy="26268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38372058"/>
            <a:ext cx="11339989" cy="22041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D2ED3-E3B9-46EB-AB43-03F52F78DC63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38372058"/>
            <a:ext cx="17009983" cy="22041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38372058"/>
            <a:ext cx="11339989" cy="22041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E1F5A-546E-4543-849E-7F22F9DB2A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084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039990" rtl="0" eaLnBrk="1" latinLnBrk="0" hangingPunct="1">
        <a:lnSpc>
          <a:spcPct val="90000"/>
        </a:lnSpc>
        <a:spcBef>
          <a:spcPct val="0"/>
        </a:spcBef>
        <a:buNone/>
        <a:defRPr sz="242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9997" indent="-1259997" algn="l" defTabSz="5039990" rtl="0" eaLnBrk="1" latinLnBrk="0" hangingPunct="1">
        <a:lnSpc>
          <a:spcPct val="90000"/>
        </a:lnSpc>
        <a:spcBef>
          <a:spcPts val="5512"/>
        </a:spcBef>
        <a:buFont typeface="Arial" panose="020B0604020202020204" pitchFamily="34" charset="0"/>
        <a:buChar char="•"/>
        <a:defRPr sz="15433" kern="1200">
          <a:solidFill>
            <a:schemeClr val="tx1"/>
          </a:solidFill>
          <a:latin typeface="+mn-lt"/>
          <a:ea typeface="+mn-ea"/>
          <a:cs typeface="+mn-cs"/>
        </a:defRPr>
      </a:lvl1pPr>
      <a:lvl2pPr marL="3779992" indent="-1259997" algn="l" defTabSz="5039990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13228" kern="1200">
          <a:solidFill>
            <a:schemeClr val="tx1"/>
          </a:solidFill>
          <a:latin typeface="+mn-lt"/>
          <a:ea typeface="+mn-ea"/>
          <a:cs typeface="+mn-cs"/>
        </a:defRPr>
      </a:lvl2pPr>
      <a:lvl3pPr marL="6299987" indent="-1259997" algn="l" defTabSz="5039990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11024" kern="1200">
          <a:solidFill>
            <a:schemeClr val="tx1"/>
          </a:solidFill>
          <a:latin typeface="+mn-lt"/>
          <a:ea typeface="+mn-ea"/>
          <a:cs typeface="+mn-cs"/>
        </a:defRPr>
      </a:lvl3pPr>
      <a:lvl4pPr marL="8819982" indent="-1259997" algn="l" defTabSz="5039990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4pPr>
      <a:lvl5pPr marL="11339977" indent="-1259997" algn="l" defTabSz="5039990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5pPr>
      <a:lvl6pPr marL="13859972" indent="-1259997" algn="l" defTabSz="5039990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6pPr>
      <a:lvl7pPr marL="16379967" indent="-1259997" algn="l" defTabSz="5039990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7pPr>
      <a:lvl8pPr marL="18899962" indent="-1259997" algn="l" defTabSz="5039990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8pPr>
      <a:lvl9pPr marL="21419957" indent="-1259997" algn="l" defTabSz="5039990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990" rtl="0" eaLnBrk="1" latinLnBrk="0" hangingPunct="1"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519995" algn="l" defTabSz="5039990" rtl="0" eaLnBrk="1" latinLnBrk="0" hangingPunct="1"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5039990" algn="l" defTabSz="5039990" rtl="0" eaLnBrk="1" latinLnBrk="0" hangingPunct="1">
        <a:defRPr sz="9921" kern="1200">
          <a:solidFill>
            <a:schemeClr val="tx1"/>
          </a:solidFill>
          <a:latin typeface="+mn-lt"/>
          <a:ea typeface="+mn-ea"/>
          <a:cs typeface="+mn-cs"/>
        </a:defRPr>
      </a:lvl3pPr>
      <a:lvl4pPr marL="7559985" algn="l" defTabSz="5039990" rtl="0" eaLnBrk="1" latinLnBrk="0" hangingPunct="1">
        <a:defRPr sz="9921" kern="1200">
          <a:solidFill>
            <a:schemeClr val="tx1"/>
          </a:solidFill>
          <a:latin typeface="+mn-lt"/>
          <a:ea typeface="+mn-ea"/>
          <a:cs typeface="+mn-cs"/>
        </a:defRPr>
      </a:lvl4pPr>
      <a:lvl5pPr marL="10079980" algn="l" defTabSz="5039990" rtl="0" eaLnBrk="1" latinLnBrk="0" hangingPunct="1">
        <a:defRPr sz="9921" kern="1200">
          <a:solidFill>
            <a:schemeClr val="tx1"/>
          </a:solidFill>
          <a:latin typeface="+mn-lt"/>
          <a:ea typeface="+mn-ea"/>
          <a:cs typeface="+mn-cs"/>
        </a:defRPr>
      </a:lvl5pPr>
      <a:lvl6pPr marL="12599975" algn="l" defTabSz="5039990" rtl="0" eaLnBrk="1" latinLnBrk="0" hangingPunct="1">
        <a:defRPr sz="9921" kern="1200">
          <a:solidFill>
            <a:schemeClr val="tx1"/>
          </a:solidFill>
          <a:latin typeface="+mn-lt"/>
          <a:ea typeface="+mn-ea"/>
          <a:cs typeface="+mn-cs"/>
        </a:defRPr>
      </a:lvl6pPr>
      <a:lvl7pPr marL="15119970" algn="l" defTabSz="5039990" rtl="0" eaLnBrk="1" latinLnBrk="0" hangingPunct="1">
        <a:defRPr sz="9921" kern="1200">
          <a:solidFill>
            <a:schemeClr val="tx1"/>
          </a:solidFill>
          <a:latin typeface="+mn-lt"/>
          <a:ea typeface="+mn-ea"/>
          <a:cs typeface="+mn-cs"/>
        </a:defRPr>
      </a:lvl7pPr>
      <a:lvl8pPr marL="17639965" algn="l" defTabSz="5039990" rtl="0" eaLnBrk="1" latinLnBrk="0" hangingPunct="1">
        <a:defRPr sz="9921" kern="1200">
          <a:solidFill>
            <a:schemeClr val="tx1"/>
          </a:solidFill>
          <a:latin typeface="+mn-lt"/>
          <a:ea typeface="+mn-ea"/>
          <a:cs typeface="+mn-cs"/>
        </a:defRPr>
      </a:lvl8pPr>
      <a:lvl9pPr marL="20159960" algn="l" defTabSz="5039990" rtl="0" eaLnBrk="1" latinLnBrk="0" hangingPunct="1">
        <a:defRPr sz="9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D824ECA7-DE33-7615-E2B9-1931C8E4E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17419" y="11340987"/>
            <a:ext cx="5519568" cy="9199279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B0AE4150-3664-BDCB-31BB-5CD1A98401E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39" t="23611" r="7947" b="19460"/>
          <a:stretch/>
        </p:blipFill>
        <p:spPr>
          <a:xfrm>
            <a:off x="-257405" y="1028238"/>
            <a:ext cx="9765544" cy="274984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E3653FF8-6A69-496B-B55B-16F122D17EAA}"/>
              </a:ext>
            </a:extLst>
          </p:cNvPr>
          <p:cNvSpPr/>
          <p:nvPr/>
        </p:nvSpPr>
        <p:spPr>
          <a:xfrm>
            <a:off x="9493703" y="-14766"/>
            <a:ext cx="41056214" cy="11275422"/>
          </a:xfrm>
          <a:prstGeom prst="rect">
            <a:avLst/>
          </a:prstGeom>
          <a:solidFill>
            <a:srgbClr val="019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00">
              <a:solidFill>
                <a:srgbClr val="016B57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66872C4-C035-4DDC-8755-FF5856B0A290}"/>
              </a:ext>
            </a:extLst>
          </p:cNvPr>
          <p:cNvSpPr txBox="1"/>
          <p:nvPr/>
        </p:nvSpPr>
        <p:spPr>
          <a:xfrm>
            <a:off x="9979722" y="61020"/>
            <a:ext cx="40176460" cy="7602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s-ES" sz="15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Defining</a:t>
            </a:r>
            <a:r>
              <a:rPr lang="es-ES" sz="15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Molecular </a:t>
            </a:r>
            <a:r>
              <a:rPr lang="es-ES" sz="15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Correlates</a:t>
            </a:r>
            <a:r>
              <a:rPr lang="es-ES" sz="15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5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es-ES" sz="15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Response </a:t>
            </a:r>
            <a:r>
              <a:rPr lang="es-ES" sz="15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Using</a:t>
            </a:r>
            <a:r>
              <a:rPr lang="es-ES" sz="15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5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Spatial</a:t>
            </a:r>
            <a:r>
              <a:rPr lang="es-ES" sz="15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5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Transcriptomics</a:t>
            </a:r>
            <a:r>
              <a:rPr lang="es-ES" sz="15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s-ES" sz="15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s-ES" sz="15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SOGUG-AUREA Trial</a:t>
            </a:r>
          </a:p>
          <a:p>
            <a:pPr algn="just"/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Pablo Alvarez Ballesteros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1,2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ES" sz="53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Iciar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García-Carbonero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Emilio Esteban-González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ES" sz="53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Alvaro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Pinto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David Lorente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Alfonso Gómez de Liaño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Esther Martínez Ortega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Laura </a:t>
            </a:r>
            <a:r>
              <a:rPr lang="es-ES" sz="53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Jimenez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Colomo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Javier Puente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ES" sz="53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Iria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González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Ovidio </a:t>
            </a:r>
            <a:r>
              <a:rPr lang="es-ES" sz="53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Fernandez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Calvo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Georgia Anguera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Isabel Mendizabal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Enrique Pérez Navarro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ES" sz="53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Jose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Ignacio </a:t>
            </a:r>
            <a:r>
              <a:rPr lang="es-ES" sz="53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Dominguez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Dominguez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Jorge Esteban Villarrubia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1,2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Enrique González-Billalabeitia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1,2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Guillermo de Velasco</a:t>
            </a:r>
            <a:r>
              <a:rPr lang="es-ES" sz="53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1,2</a:t>
            </a:r>
            <a:r>
              <a:rPr lang="es-ES" sz="5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ES" sz="5300" i="1" dirty="0">
              <a:solidFill>
                <a:schemeClr val="bg1"/>
              </a:solidFill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4D48E23-6774-4D99-9AB2-C2CF52F209F9}"/>
              </a:ext>
            </a:extLst>
          </p:cNvPr>
          <p:cNvSpPr/>
          <p:nvPr/>
        </p:nvSpPr>
        <p:spPr>
          <a:xfrm>
            <a:off x="286698" y="11686934"/>
            <a:ext cx="1378414" cy="7115520"/>
          </a:xfrm>
          <a:prstGeom prst="rect">
            <a:avLst/>
          </a:prstGeom>
          <a:solidFill>
            <a:srgbClr val="019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00" dirty="0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12E6D07-E029-4557-851C-97BF790EF715}"/>
              </a:ext>
            </a:extLst>
          </p:cNvPr>
          <p:cNvSpPr/>
          <p:nvPr/>
        </p:nvSpPr>
        <p:spPr>
          <a:xfrm>
            <a:off x="25198661" y="11529053"/>
            <a:ext cx="1381358" cy="23426006"/>
          </a:xfrm>
          <a:prstGeom prst="rect">
            <a:avLst/>
          </a:prstGeom>
          <a:solidFill>
            <a:srgbClr val="019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00" dirty="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E55ECA1-6034-4C7B-86DC-1DAF82361345}"/>
              </a:ext>
            </a:extLst>
          </p:cNvPr>
          <p:cNvSpPr/>
          <p:nvPr/>
        </p:nvSpPr>
        <p:spPr>
          <a:xfrm>
            <a:off x="310443" y="29049265"/>
            <a:ext cx="1356299" cy="12025340"/>
          </a:xfrm>
          <a:prstGeom prst="rect">
            <a:avLst/>
          </a:prstGeom>
          <a:solidFill>
            <a:srgbClr val="019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  <a:p>
            <a:pPr algn="ctr"/>
            <a:endParaRPr lang="es-ES" sz="2300" dirty="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56A005D-D8E3-4BF6-8969-BCFDA25D14D3}"/>
              </a:ext>
            </a:extLst>
          </p:cNvPr>
          <p:cNvSpPr/>
          <p:nvPr/>
        </p:nvSpPr>
        <p:spPr>
          <a:xfrm>
            <a:off x="308814" y="19240624"/>
            <a:ext cx="1356298" cy="9550944"/>
          </a:xfrm>
          <a:prstGeom prst="rect">
            <a:avLst/>
          </a:prstGeom>
          <a:solidFill>
            <a:srgbClr val="019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00" dirty="0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C1674B68-6A0B-48D0-9865-811681E8E314}"/>
              </a:ext>
            </a:extLst>
          </p:cNvPr>
          <p:cNvSpPr/>
          <p:nvPr/>
        </p:nvSpPr>
        <p:spPr>
          <a:xfrm>
            <a:off x="25212444" y="35397757"/>
            <a:ext cx="1366260" cy="5555035"/>
          </a:xfrm>
          <a:prstGeom prst="rect">
            <a:avLst/>
          </a:prstGeom>
          <a:solidFill>
            <a:srgbClr val="019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DAF6BE5B-C724-4A51-BAF9-4C8C627D7CBF}"/>
              </a:ext>
            </a:extLst>
          </p:cNvPr>
          <p:cNvSpPr txBox="1"/>
          <p:nvPr/>
        </p:nvSpPr>
        <p:spPr>
          <a:xfrm>
            <a:off x="296941" y="11686933"/>
            <a:ext cx="138004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2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0D500891-5D9C-4947-B106-54B93DB26391}"/>
              </a:ext>
            </a:extLst>
          </p:cNvPr>
          <p:cNvSpPr txBox="1"/>
          <p:nvPr/>
        </p:nvSpPr>
        <p:spPr>
          <a:xfrm>
            <a:off x="1937279" y="12880949"/>
            <a:ext cx="22918557" cy="6199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67"/>
              </a:spcAft>
            </a:pPr>
            <a:r>
              <a:rPr lang="en-US" sz="5200" b="1" dirty="0">
                <a:solidFill>
                  <a:srgbClr val="01896F"/>
                </a:solidFill>
              </a:rPr>
              <a:t>The Phase II AUREA trial tested atezolizumab plus split-dose cisplatin and gemcitabine in cisplatin-ineligible patients with advanced urothelial carcinoma.</a:t>
            </a:r>
          </a:p>
          <a:p>
            <a:pPr algn="just">
              <a:spcAft>
                <a:spcPts val="3067"/>
              </a:spcAft>
            </a:pPr>
            <a:r>
              <a:rPr lang="en-US" sz="5200" b="1" dirty="0">
                <a:solidFill>
                  <a:srgbClr val="01896F"/>
                </a:solidFill>
              </a:rPr>
              <a:t>The regimen achieved an ORR of 48.5% (10.6% CR), median PFS of 6.9 months, and OS of 12.9 months, with manageable toxicity. We conducted a translational sub-study using </a:t>
            </a:r>
            <a:r>
              <a:rPr lang="en-US" sz="5200" b="1" dirty="0" err="1">
                <a:solidFill>
                  <a:srgbClr val="01896F"/>
                </a:solidFill>
              </a:rPr>
              <a:t>GeoMx</a:t>
            </a:r>
            <a:r>
              <a:rPr lang="en-US" sz="5200" b="1" dirty="0">
                <a:solidFill>
                  <a:srgbClr val="01896F"/>
                </a:solidFill>
              </a:rPr>
              <a:t>® DSP to explore compartment-specific RNA expression patterns in epithelium and stroma, aiming to identify molecular determinants of response.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43583A9-FC2A-4693-8A0E-5573FD08ED93}"/>
              </a:ext>
            </a:extLst>
          </p:cNvPr>
          <p:cNvSpPr txBox="1"/>
          <p:nvPr/>
        </p:nvSpPr>
        <p:spPr>
          <a:xfrm>
            <a:off x="1937279" y="11446997"/>
            <a:ext cx="32628613" cy="1665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0222" b="1" dirty="0">
                <a:solidFill>
                  <a:srgbClr val="016B57"/>
                </a:solidFill>
              </a:rPr>
              <a:t>BACKGROUND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A777CA43-62D6-4442-AF92-DD0EBC1C7145}"/>
              </a:ext>
            </a:extLst>
          </p:cNvPr>
          <p:cNvSpPr txBox="1"/>
          <p:nvPr/>
        </p:nvSpPr>
        <p:spPr>
          <a:xfrm>
            <a:off x="1974081" y="20585926"/>
            <a:ext cx="22881756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5200" b="1" dirty="0">
                <a:solidFill>
                  <a:srgbClr val="01896F"/>
                </a:solidFill>
              </a:rPr>
              <a:t>Pretreatment FFPE biopsies from patients were analyzed using the </a:t>
            </a:r>
            <a:r>
              <a:rPr lang="en-US" sz="5200" b="1" dirty="0" err="1">
                <a:solidFill>
                  <a:srgbClr val="01896F"/>
                </a:solidFill>
              </a:rPr>
              <a:t>GeoMx</a:t>
            </a:r>
            <a:r>
              <a:rPr lang="en-US" sz="5200" b="1" dirty="0">
                <a:solidFill>
                  <a:srgbClr val="01896F"/>
                </a:solidFill>
              </a:rPr>
              <a:t>® DSP Immune Pathways panel, targeting 84 immune-related transcripts. </a:t>
            </a:r>
          </a:p>
          <a:p>
            <a:pPr algn="just">
              <a:spcAft>
                <a:spcPts val="1200"/>
              </a:spcAft>
            </a:pPr>
            <a:r>
              <a:rPr lang="en-US" sz="5200" b="1" dirty="0">
                <a:solidFill>
                  <a:srgbClr val="01896F"/>
                </a:solidFill>
              </a:rPr>
              <a:t>Epithelial and stromal compartments were profiled separately, and gene expression was compared across three clinical subgroups: responders (partial or complete radiological response) vs. non-responders, early progressors (PFS &lt;120 days) vs. long-term benefit (PFS &gt;365 days), and durable vs. non-durable responders.</a:t>
            </a:r>
          </a:p>
          <a:p>
            <a:pPr algn="just">
              <a:spcAft>
                <a:spcPts val="3067"/>
              </a:spcAft>
            </a:pPr>
            <a:r>
              <a:rPr lang="en-US" sz="5200" b="1" dirty="0">
                <a:solidFill>
                  <a:srgbClr val="01896F"/>
                </a:solidFill>
              </a:rPr>
              <a:t>Transcripts with promising differences were then evaluated in univariate Cox proportional hazards models for PFS and by linear regression against continuous PFS.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6CB6E89-4FC5-4B5E-881D-B0D5AEFD6BE8}"/>
              </a:ext>
            </a:extLst>
          </p:cNvPr>
          <p:cNvSpPr txBox="1"/>
          <p:nvPr/>
        </p:nvSpPr>
        <p:spPr>
          <a:xfrm>
            <a:off x="1937279" y="19091689"/>
            <a:ext cx="32628613" cy="1665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0222" b="1" dirty="0">
                <a:solidFill>
                  <a:srgbClr val="016B57"/>
                </a:solidFill>
              </a:rPr>
              <a:t>METHODS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9C4BF182-8A0B-411F-AC84-24CBF58DC3F5}"/>
              </a:ext>
            </a:extLst>
          </p:cNvPr>
          <p:cNvSpPr txBox="1"/>
          <p:nvPr/>
        </p:nvSpPr>
        <p:spPr>
          <a:xfrm>
            <a:off x="308814" y="19168435"/>
            <a:ext cx="138004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9F94FED-5C2E-47BB-8315-A7B5328842AA}"/>
              </a:ext>
            </a:extLst>
          </p:cNvPr>
          <p:cNvSpPr txBox="1"/>
          <p:nvPr/>
        </p:nvSpPr>
        <p:spPr>
          <a:xfrm>
            <a:off x="1901213" y="30534394"/>
            <a:ext cx="22881755" cy="10674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67"/>
              </a:spcAft>
            </a:pPr>
            <a:r>
              <a:rPr lang="en-US" sz="5200" b="1" dirty="0">
                <a:solidFill>
                  <a:srgbClr val="01896F"/>
                </a:solidFill>
              </a:rPr>
              <a:t>Out of 52 patients, 43 samples were evaluable, yielding 168 tissue areas for spatial analysis. The epithelial compartment revealed the most prominent differential expression patterns. </a:t>
            </a:r>
          </a:p>
          <a:p>
            <a:pPr algn="just">
              <a:spcAft>
                <a:spcPts val="3067"/>
              </a:spcAft>
            </a:pPr>
            <a:r>
              <a:rPr lang="en-US" sz="5200" b="1" dirty="0">
                <a:solidFill>
                  <a:srgbClr val="01896F"/>
                </a:solidFill>
              </a:rPr>
              <a:t>STAT2, STAT3, CTNNB1 and members of the Keratin family stood out in responder versus non-responder comparisons (|</a:t>
            </a:r>
            <a:r>
              <a:rPr lang="en-US" sz="5200" b="1" dirty="0" err="1">
                <a:solidFill>
                  <a:srgbClr val="01896F"/>
                </a:solidFill>
              </a:rPr>
              <a:t>log₂FC</a:t>
            </a:r>
            <a:r>
              <a:rPr lang="en-US" sz="5200" b="1" dirty="0">
                <a:solidFill>
                  <a:srgbClr val="01896F"/>
                </a:solidFill>
              </a:rPr>
              <a:t>|&gt;0, FDR&lt;0.2), while CD47 emerged as significantly elevated in early progressors (</a:t>
            </a:r>
            <a:r>
              <a:rPr lang="en-US" sz="5200" b="1" dirty="0" err="1">
                <a:solidFill>
                  <a:srgbClr val="01896F"/>
                </a:solidFill>
              </a:rPr>
              <a:t>log₂FC</a:t>
            </a:r>
            <a:r>
              <a:rPr lang="en-US" sz="5200" b="1" dirty="0">
                <a:solidFill>
                  <a:srgbClr val="01896F"/>
                </a:solidFill>
              </a:rPr>
              <a:t> 1.27; FDR=0.12). </a:t>
            </a:r>
          </a:p>
          <a:p>
            <a:pPr algn="just">
              <a:spcAft>
                <a:spcPts val="3067"/>
              </a:spcAft>
            </a:pPr>
            <a:r>
              <a:rPr lang="en-US" sz="5200" b="1" dirty="0">
                <a:solidFill>
                  <a:srgbClr val="01896F"/>
                </a:solidFill>
              </a:rPr>
              <a:t>High epithelial STAT2 expression showed a trend toward association with shorter PFS (HR 1.35; 95% CI 0.98–1.85; p = 0.067), and linear regression confirmed an inverse relationship (slope –74.7; p = 0.014). CD47 demonstrated a similar non-significant trend in Cox analysis (HR 1.35; 95% CI 0.92–1.97; p = 0.120) and linear regression (slope –48.5; p = 0.123). Neither STAT3 nor CTNNB1 reached statistical significance.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CB91E3C4-95BD-4D0B-B552-7737851BA267}"/>
              </a:ext>
            </a:extLst>
          </p:cNvPr>
          <p:cNvSpPr txBox="1"/>
          <p:nvPr/>
        </p:nvSpPr>
        <p:spPr>
          <a:xfrm>
            <a:off x="1901213" y="28925564"/>
            <a:ext cx="32628613" cy="1665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0222" b="1" dirty="0">
                <a:solidFill>
                  <a:srgbClr val="016B57"/>
                </a:solidFill>
              </a:rPr>
              <a:t>RESULTS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3A5D7116-683F-4443-A4F6-7FA7FE43D093}"/>
              </a:ext>
            </a:extLst>
          </p:cNvPr>
          <p:cNvSpPr txBox="1"/>
          <p:nvPr/>
        </p:nvSpPr>
        <p:spPr>
          <a:xfrm>
            <a:off x="286698" y="29049265"/>
            <a:ext cx="138004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2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A78AD0BF-191C-44E0-94A7-9E20C2DBE896}"/>
              </a:ext>
            </a:extLst>
          </p:cNvPr>
          <p:cNvSpPr txBox="1"/>
          <p:nvPr/>
        </p:nvSpPr>
        <p:spPr>
          <a:xfrm>
            <a:off x="26994396" y="36668577"/>
            <a:ext cx="22937731" cy="417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5111" b="1" dirty="0">
                <a:solidFill>
                  <a:srgbClr val="01896F"/>
                </a:solidFill>
              </a:rPr>
              <a:t>Our spatial transcriptomic analysis supports that high epithelial STAT2 expression and CD47 upregulation may be associated with differential progression outcomes following chemoimmunotherapy treatment.</a:t>
            </a:r>
          </a:p>
          <a:p>
            <a:pPr algn="just">
              <a:spcAft>
                <a:spcPts val="3067"/>
              </a:spcAft>
            </a:pPr>
            <a:r>
              <a:rPr lang="en-US" sz="5111" b="1" dirty="0">
                <a:solidFill>
                  <a:srgbClr val="01896F"/>
                </a:solidFill>
              </a:rPr>
              <a:t>These preliminary, hypothesis-generating observations highlight the potential of spatial biomarker assessment in this setting, and further analyses will be presented.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2E7B66C-04BA-4C85-97C8-1D625EB72634}"/>
              </a:ext>
            </a:extLst>
          </p:cNvPr>
          <p:cNvSpPr txBox="1"/>
          <p:nvPr/>
        </p:nvSpPr>
        <p:spPr>
          <a:xfrm>
            <a:off x="26994396" y="35145713"/>
            <a:ext cx="32628613" cy="1665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0222" b="1" dirty="0">
                <a:solidFill>
                  <a:srgbClr val="016B57"/>
                </a:solidFill>
              </a:rPr>
              <a:t>CONCLUSION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4CB2A49D-3B19-43C4-9E0B-47D49B1D2B13}"/>
              </a:ext>
            </a:extLst>
          </p:cNvPr>
          <p:cNvSpPr txBox="1"/>
          <p:nvPr/>
        </p:nvSpPr>
        <p:spPr>
          <a:xfrm>
            <a:off x="25212444" y="35313538"/>
            <a:ext cx="138004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2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54E8E692-B54B-4AF6-8D49-3BAB7FDE7DF0}"/>
              </a:ext>
            </a:extLst>
          </p:cNvPr>
          <p:cNvSpPr txBox="1"/>
          <p:nvPr/>
        </p:nvSpPr>
        <p:spPr>
          <a:xfrm>
            <a:off x="33039891" y="10131891"/>
            <a:ext cx="18376300" cy="957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833"/>
              </a:spcAft>
            </a:pPr>
            <a:r>
              <a:rPr lang="es-ES" sz="5400" i="1" dirty="0" err="1">
                <a:solidFill>
                  <a:schemeClr val="bg1"/>
                </a:solidFill>
              </a:rPr>
              <a:t>Corresponding</a:t>
            </a:r>
            <a:r>
              <a:rPr lang="es-ES" sz="5400" i="1" dirty="0">
                <a:solidFill>
                  <a:schemeClr val="bg1"/>
                </a:solidFill>
              </a:rPr>
              <a:t> </a:t>
            </a:r>
            <a:r>
              <a:rPr lang="es-ES" sz="5400" i="1" dirty="0" err="1">
                <a:solidFill>
                  <a:schemeClr val="bg1"/>
                </a:solidFill>
              </a:rPr>
              <a:t>author</a:t>
            </a:r>
            <a:r>
              <a:rPr lang="es-ES" sz="5400" i="1" dirty="0">
                <a:solidFill>
                  <a:schemeClr val="bg1"/>
                </a:solidFill>
              </a:rPr>
              <a:t> </a:t>
            </a:r>
            <a:r>
              <a:rPr lang="es-ES" sz="5400" i="1" dirty="0" err="1">
                <a:solidFill>
                  <a:schemeClr val="bg1"/>
                </a:solidFill>
              </a:rPr>
              <a:t>address</a:t>
            </a:r>
            <a:r>
              <a:rPr lang="es-ES" sz="5400" i="1" dirty="0">
                <a:solidFill>
                  <a:schemeClr val="bg1"/>
                </a:solidFill>
              </a:rPr>
              <a:t>: pabloteros@gmail.com</a:t>
            </a:r>
          </a:p>
        </p:txBody>
      </p:sp>
      <p:pic>
        <p:nvPicPr>
          <p:cNvPr id="5" name="Picture 2" descr="SOGUG, Grupo Español de Oncología Genitourinaria, reafirma su compromiso,  con la investigación, la formación continuada y el apoyo a pacientes y  familiares, especialmente hoy, Día Mundial del Cáncer. | SOGUG - Spanish">
            <a:extLst>
              <a:ext uri="{FF2B5EF4-FFF2-40B4-BE49-F238E27FC236}">
                <a16:creationId xmlns:a16="http://schemas.microsoft.com/office/drawing/2014/main" id="{8AFDA6D2-25F6-C29D-B3DE-01BF7F07F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43" y="4674083"/>
            <a:ext cx="8565726" cy="5457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62CD988-5067-A578-9AE7-E26E15A10BAE}"/>
              </a:ext>
            </a:extLst>
          </p:cNvPr>
          <p:cNvSpPr txBox="1"/>
          <p:nvPr/>
        </p:nvSpPr>
        <p:spPr>
          <a:xfrm>
            <a:off x="9826088" y="8034268"/>
            <a:ext cx="4052573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es-ES" sz="2800" i="1" baseline="30000" dirty="0">
                <a:solidFill>
                  <a:schemeClr val="bg1"/>
                </a:solidFill>
              </a:rPr>
              <a:t>1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Hospital Universitario 12 de Octubre, Madrid,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2</a:t>
            </a:r>
            <a:r>
              <a:rPr lang="es-ES" sz="2800" i="1" dirty="0">
                <a:solidFill>
                  <a:schemeClr val="bg1"/>
                </a:solidFill>
              </a:rPr>
              <a:t>Instituto de Investigación Biosanitaria – Hospital 12 de Octubre (i+12) Madrid,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3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Hospital Virgen de la Salud, Toledo,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4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Hospital Universitario Central de Asturias, Oviedo,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5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Hospital Universitario La Paz-</a:t>
            </a:r>
            <a:r>
              <a:rPr lang="es-ES" sz="2800" i="1" dirty="0" err="1">
                <a:solidFill>
                  <a:schemeClr val="bg1"/>
                </a:solidFill>
              </a:rPr>
              <a:t>IdiPAZ</a:t>
            </a:r>
            <a:r>
              <a:rPr lang="es-ES" sz="2800" i="1" dirty="0">
                <a:solidFill>
                  <a:schemeClr val="bg1"/>
                </a:solidFill>
              </a:rPr>
              <a:t>, Madrid; </a:t>
            </a:r>
            <a:r>
              <a:rPr lang="es-ES" sz="2800" i="1" baseline="30000" dirty="0">
                <a:solidFill>
                  <a:schemeClr val="bg1"/>
                </a:solidFill>
              </a:rPr>
              <a:t>6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Hospital Provincial de Castellón, Castellón,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7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Complejo Hospitalario Universitario Insular - Materno Infantil (CHUIMI), Las Palmas de Gran Canaria,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8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Hospital Universitario de Jaén, Jaén,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9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</a:t>
            </a:r>
            <a:r>
              <a:rPr lang="es-ES" sz="2800" i="1" dirty="0" err="1">
                <a:solidFill>
                  <a:schemeClr val="bg1"/>
                </a:solidFill>
              </a:rPr>
              <a:t>Institut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Català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d'Oncologia</a:t>
            </a:r>
            <a:r>
              <a:rPr lang="es-ES" sz="2800" i="1" dirty="0">
                <a:solidFill>
                  <a:schemeClr val="bg1"/>
                </a:solidFill>
              </a:rPr>
              <a:t> (ICO) Hospitalet, L’Hospitalet de Llobregat,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10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Hospital Clínico Universitario San Carlos, Madrid,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11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Hospital Son </a:t>
            </a:r>
            <a:r>
              <a:rPr lang="es-ES" sz="2800" i="1" dirty="0" err="1">
                <a:solidFill>
                  <a:schemeClr val="bg1"/>
                </a:solidFill>
              </a:rPr>
              <a:t>Llàtzer</a:t>
            </a:r>
            <a:r>
              <a:rPr lang="es-ES" sz="2800" i="1" dirty="0">
                <a:solidFill>
                  <a:schemeClr val="bg1"/>
                </a:solidFill>
              </a:rPr>
              <a:t>, Mallorca,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12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Complejo Hospitalario Universitario Ourense, Ourense,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13</a:t>
            </a:r>
            <a:r>
              <a:rPr lang="es-ES" sz="2800" i="1" dirty="0">
                <a:solidFill>
                  <a:schemeClr val="bg1"/>
                </a:solidFill>
              </a:rPr>
              <a:t>Medical </a:t>
            </a:r>
            <a:r>
              <a:rPr lang="es-ES" sz="2800" i="1" dirty="0" err="1">
                <a:solidFill>
                  <a:schemeClr val="bg1"/>
                </a:solidFill>
              </a:rPr>
              <a:t>Oncology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Department</a:t>
            </a:r>
            <a:r>
              <a:rPr lang="es-ES" sz="2800" i="1" dirty="0">
                <a:solidFill>
                  <a:schemeClr val="bg1"/>
                </a:solidFill>
              </a:rPr>
              <a:t>. Hospital de la Santa Creu i Sant Pau, Barcelona, </a:t>
            </a:r>
            <a:r>
              <a:rPr lang="es-ES" sz="2800" i="1" dirty="0" err="1">
                <a:solidFill>
                  <a:schemeClr val="bg1"/>
                </a:solidFill>
              </a:rPr>
              <a:t>Spain</a:t>
            </a:r>
            <a:r>
              <a:rPr lang="es-ES" sz="2800" i="1" dirty="0">
                <a:solidFill>
                  <a:schemeClr val="bg1"/>
                </a:solidFill>
              </a:rPr>
              <a:t>; </a:t>
            </a:r>
            <a:r>
              <a:rPr lang="es-ES" sz="2800" i="1" baseline="30000" dirty="0">
                <a:solidFill>
                  <a:schemeClr val="bg1"/>
                </a:solidFill>
              </a:rPr>
              <a:t>14</a:t>
            </a:r>
            <a:r>
              <a:rPr lang="es-ES" sz="2800" i="1" dirty="0">
                <a:solidFill>
                  <a:schemeClr val="bg1"/>
                </a:solidFill>
              </a:rPr>
              <a:t>CIC </a:t>
            </a:r>
            <a:r>
              <a:rPr lang="es-ES" sz="2800" i="1" dirty="0" err="1">
                <a:solidFill>
                  <a:schemeClr val="bg1"/>
                </a:solidFill>
              </a:rPr>
              <a:t>Biogune</a:t>
            </a:r>
            <a:r>
              <a:rPr lang="es-ES" sz="2800" i="1" dirty="0">
                <a:solidFill>
                  <a:schemeClr val="bg1"/>
                </a:solidFill>
              </a:rPr>
              <a:t>-</a:t>
            </a:r>
            <a:r>
              <a:rPr lang="en-US" sz="2800" i="1" dirty="0">
                <a:solidFill>
                  <a:schemeClr val="bg1"/>
                </a:solidFill>
              </a:rPr>
              <a:t>Center for Cooperative Research in Biosciences, Vizcaya, Spain.</a:t>
            </a:r>
            <a:endParaRPr lang="es-ES" sz="2800" i="1" dirty="0">
              <a:solidFill>
                <a:schemeClr val="bg1"/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5019290-CD21-D619-563E-190773C009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40101" y="12045304"/>
            <a:ext cx="8134190" cy="813419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6BF0F072-51F8-4364-B64D-2DF82E90E0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10645" y="21068321"/>
            <a:ext cx="8127695" cy="8102082"/>
          </a:xfrm>
          <a:prstGeom prst="rect">
            <a:avLst/>
          </a:prstGeom>
        </p:spPr>
      </p:pic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4569A9D7-03E4-E334-C4EC-F7DDC3F269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670627"/>
              </p:ext>
            </p:extLst>
          </p:nvPr>
        </p:nvGraphicFramePr>
        <p:xfrm>
          <a:off x="27096475" y="29751295"/>
          <a:ext cx="10479581" cy="3327672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496003">
                  <a:extLst>
                    <a:ext uri="{9D8B030D-6E8A-4147-A177-3AD203B41FA5}">
                      <a16:colId xmlns:a16="http://schemas.microsoft.com/office/drawing/2014/main" val="2780839631"/>
                    </a:ext>
                  </a:extLst>
                </a:gridCol>
                <a:gridCol w="1171074">
                  <a:extLst>
                    <a:ext uri="{9D8B030D-6E8A-4147-A177-3AD203B41FA5}">
                      <a16:colId xmlns:a16="http://schemas.microsoft.com/office/drawing/2014/main" val="1773995229"/>
                    </a:ext>
                  </a:extLst>
                </a:gridCol>
                <a:gridCol w="2358189">
                  <a:extLst>
                    <a:ext uri="{9D8B030D-6E8A-4147-A177-3AD203B41FA5}">
                      <a16:colId xmlns:a16="http://schemas.microsoft.com/office/drawing/2014/main" val="892178647"/>
                    </a:ext>
                  </a:extLst>
                </a:gridCol>
                <a:gridCol w="1251284">
                  <a:extLst>
                    <a:ext uri="{9D8B030D-6E8A-4147-A177-3AD203B41FA5}">
                      <a16:colId xmlns:a16="http://schemas.microsoft.com/office/drawing/2014/main" val="125667473"/>
                    </a:ext>
                  </a:extLst>
                </a:gridCol>
                <a:gridCol w="1251285">
                  <a:extLst>
                    <a:ext uri="{9D8B030D-6E8A-4147-A177-3AD203B41FA5}">
                      <a16:colId xmlns:a16="http://schemas.microsoft.com/office/drawing/2014/main" val="4287085038"/>
                    </a:ext>
                  </a:extLst>
                </a:gridCol>
                <a:gridCol w="1876926">
                  <a:extLst>
                    <a:ext uri="{9D8B030D-6E8A-4147-A177-3AD203B41FA5}">
                      <a16:colId xmlns:a16="http://schemas.microsoft.com/office/drawing/2014/main" val="172100500"/>
                    </a:ext>
                  </a:extLst>
                </a:gridCol>
                <a:gridCol w="1074820">
                  <a:extLst>
                    <a:ext uri="{9D8B030D-6E8A-4147-A177-3AD203B41FA5}">
                      <a16:colId xmlns:a16="http://schemas.microsoft.com/office/drawing/2014/main" val="3386255683"/>
                    </a:ext>
                  </a:extLst>
                </a:gridCol>
              </a:tblGrid>
              <a:tr h="610938">
                <a:tc>
                  <a:txBody>
                    <a:bodyPr/>
                    <a:lstStyle/>
                    <a:p>
                      <a:pPr algn="ctr"/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Gene</a:t>
                      </a:r>
                    </a:p>
                  </a:txBody>
                  <a:tcPr anchor="ctr">
                    <a:solidFill>
                      <a:srgbClr val="01957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Cox HR</a:t>
                      </a:r>
                    </a:p>
                  </a:txBody>
                  <a:tcPr anchor="ctr">
                    <a:solidFill>
                      <a:srgbClr val="01957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95 % CI </a:t>
                      </a:r>
                      <a:r>
                        <a:rPr lang="es-ES" sz="2600" dirty="0" err="1">
                          <a:solidFill>
                            <a:schemeClr val="bg1"/>
                          </a:solidFill>
                        </a:rPr>
                        <a:t>for</a:t>
                      </a:r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 HR</a:t>
                      </a:r>
                    </a:p>
                  </a:txBody>
                  <a:tcPr anchor="ctr">
                    <a:solidFill>
                      <a:srgbClr val="01957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p-</a:t>
                      </a:r>
                      <a:r>
                        <a:rPr lang="es-ES" sz="2600" dirty="0" err="1">
                          <a:solidFill>
                            <a:schemeClr val="bg1"/>
                          </a:solidFill>
                        </a:rPr>
                        <a:t>value</a:t>
                      </a:r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 (Cox)</a:t>
                      </a:r>
                    </a:p>
                  </a:txBody>
                  <a:tcPr anchor="ctr">
                    <a:solidFill>
                      <a:srgbClr val="01957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Linear </a:t>
                      </a:r>
                      <a:r>
                        <a:rPr lang="es-ES" sz="2600" dirty="0" err="1">
                          <a:solidFill>
                            <a:schemeClr val="bg1"/>
                          </a:solidFill>
                        </a:rPr>
                        <a:t>slope</a:t>
                      </a:r>
                      <a:endParaRPr lang="es-ES" sz="2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1957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p-</a:t>
                      </a:r>
                      <a:r>
                        <a:rPr lang="es-ES" sz="2600" dirty="0" err="1">
                          <a:solidFill>
                            <a:schemeClr val="bg1"/>
                          </a:solidFill>
                        </a:rPr>
                        <a:t>value</a:t>
                      </a:r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es-ES" sz="2600" dirty="0" err="1">
                          <a:solidFill>
                            <a:schemeClr val="bg1"/>
                          </a:solidFill>
                        </a:rPr>
                        <a:t>lin</a:t>
                      </a:r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 anchor="ctr">
                    <a:solidFill>
                      <a:srgbClr val="01957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R²</a:t>
                      </a:r>
                    </a:p>
                  </a:txBody>
                  <a:tcPr anchor="ctr">
                    <a:solidFill>
                      <a:srgbClr val="019579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185402"/>
                  </a:ext>
                </a:extLst>
              </a:tr>
              <a:tr h="610938">
                <a:tc>
                  <a:txBody>
                    <a:bodyPr/>
                    <a:lstStyle/>
                    <a:p>
                      <a:pPr algn="l"/>
                      <a:r>
                        <a:rPr lang="es-ES" sz="2600" b="1" u="sng" dirty="0"/>
                        <a:t>STAT2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b="1" u="sng" dirty="0"/>
                        <a:t>1.3467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b="1" u="sng" dirty="0"/>
                        <a:t>0.9793 - 1.8519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1" u="sng"/>
                        <a:t>0.0671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1" u="sng"/>
                        <a:t>–74.70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1" u="sng" dirty="0"/>
                        <a:t>0.0137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b="1" u="sng" dirty="0"/>
                        <a:t>0.157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3240902"/>
                  </a:ext>
                </a:extLst>
              </a:tr>
              <a:tr h="610938">
                <a:tc>
                  <a:txBody>
                    <a:bodyPr/>
                    <a:lstStyle/>
                    <a:p>
                      <a:pPr algn="l"/>
                      <a:r>
                        <a:rPr lang="es-ES" sz="2600" b="1"/>
                        <a:t>STAT3</a:t>
                      </a:r>
                      <a:endParaRPr lang="es-ES" sz="2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/>
                        <a:t>1.2094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dirty="0"/>
                        <a:t>0.8893 – 1.6447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/>
                        <a:t>0.2255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/>
                        <a:t>–54.52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/>
                        <a:t>0.0939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dirty="0"/>
                        <a:t>0.076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2962488"/>
                  </a:ext>
                </a:extLst>
              </a:tr>
              <a:tr h="610938">
                <a:tc>
                  <a:txBody>
                    <a:bodyPr/>
                    <a:lstStyle/>
                    <a:p>
                      <a:pPr algn="l"/>
                      <a:r>
                        <a:rPr lang="es-ES" sz="2600" b="1"/>
                        <a:t>CTNNB1</a:t>
                      </a:r>
                      <a:endParaRPr lang="es-ES" sz="2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/>
                        <a:t>1.1861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dirty="0"/>
                        <a:t>0.9145 – 1.5384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dirty="0"/>
                        <a:t>0.1984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/>
                        <a:t>–44.29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/>
                        <a:t>0.1075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/>
                        <a:t>0.070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5460654"/>
                  </a:ext>
                </a:extLst>
              </a:tr>
              <a:tr h="610938">
                <a:tc>
                  <a:txBody>
                    <a:bodyPr/>
                    <a:lstStyle/>
                    <a:p>
                      <a:pPr algn="l"/>
                      <a:r>
                        <a:rPr lang="es-ES" sz="2600" b="1" u="sng"/>
                        <a:t>CD47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b="1" u="sng" dirty="0"/>
                        <a:t>1.3508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b="1" u="sng" dirty="0"/>
                        <a:t>0.9247 – 1.9733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1" u="sng" dirty="0"/>
                        <a:t>0.1199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1" u="sng"/>
                        <a:t>–48.46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1" u="sng" dirty="0"/>
                        <a:t>0.1231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b="1" u="sng" dirty="0"/>
                        <a:t>0.064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9073556"/>
                  </a:ext>
                </a:extLst>
              </a:tr>
            </a:tbl>
          </a:graphicData>
        </a:graphic>
      </p:graphicFrame>
      <p:pic>
        <p:nvPicPr>
          <p:cNvPr id="19" name="Imagen 18">
            <a:extLst>
              <a:ext uri="{FF2B5EF4-FFF2-40B4-BE49-F238E27FC236}">
                <a16:creationId xmlns:a16="http://schemas.microsoft.com/office/drawing/2014/main" id="{3FE1E955-C0BA-4DA7-A1FC-BADD82FAFB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349098" y="20548219"/>
            <a:ext cx="7742038" cy="4825179"/>
          </a:xfrm>
          <a:prstGeom prst="rect">
            <a:avLst/>
          </a:prstGeom>
        </p:spPr>
      </p:pic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D17F226-E066-BC90-3319-C2689C40C69E}"/>
              </a:ext>
            </a:extLst>
          </p:cNvPr>
          <p:cNvCxnSpPr>
            <a:cxnSpLocks/>
          </p:cNvCxnSpPr>
          <p:nvPr/>
        </p:nvCxnSpPr>
        <p:spPr>
          <a:xfrm>
            <a:off x="26301032" y="20572072"/>
            <a:ext cx="24248885" cy="0"/>
          </a:xfrm>
          <a:prstGeom prst="line">
            <a:avLst/>
          </a:prstGeom>
          <a:ln w="76200">
            <a:solidFill>
              <a:srgbClr val="01957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C2442FCD-B13C-8D82-E4D9-63C63A532DDB}"/>
              </a:ext>
            </a:extLst>
          </p:cNvPr>
          <p:cNvCxnSpPr>
            <a:cxnSpLocks/>
          </p:cNvCxnSpPr>
          <p:nvPr/>
        </p:nvCxnSpPr>
        <p:spPr>
          <a:xfrm>
            <a:off x="26314755" y="29290956"/>
            <a:ext cx="24248885" cy="0"/>
          </a:xfrm>
          <a:prstGeom prst="line">
            <a:avLst/>
          </a:prstGeom>
          <a:ln w="76200">
            <a:solidFill>
              <a:srgbClr val="01957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4493C5D-D659-C3FC-8EFB-BB89737C2498}"/>
              </a:ext>
            </a:extLst>
          </p:cNvPr>
          <p:cNvSpPr txBox="1"/>
          <p:nvPr/>
        </p:nvSpPr>
        <p:spPr>
          <a:xfrm>
            <a:off x="31319884" y="13016700"/>
            <a:ext cx="38671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/>
              <a:t>|</a:t>
            </a:r>
            <a:r>
              <a:rPr lang="es-ES" sz="3200" b="1" dirty="0" err="1"/>
              <a:t>log₂FC</a:t>
            </a:r>
            <a:r>
              <a:rPr lang="es-ES" sz="3200" b="1" dirty="0"/>
              <a:t>|&gt;0, FDR&lt;0.2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2C82F27E-B2A3-7B48-1901-CF9B5FD17791}"/>
              </a:ext>
            </a:extLst>
          </p:cNvPr>
          <p:cNvSpPr txBox="1"/>
          <p:nvPr/>
        </p:nvSpPr>
        <p:spPr>
          <a:xfrm>
            <a:off x="38021265" y="21834460"/>
            <a:ext cx="40383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/>
              <a:t>log₂FC</a:t>
            </a:r>
            <a:r>
              <a:rPr lang="en-US" sz="3200" b="1" dirty="0"/>
              <a:t> 1.27; FDR=0.12</a:t>
            </a:r>
            <a:endParaRPr lang="es-ES" sz="3200" dirty="0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727EADBD-CC2D-E910-3B8E-76EFEBF53D20}"/>
              </a:ext>
            </a:extLst>
          </p:cNvPr>
          <p:cNvSpPr txBox="1"/>
          <p:nvPr/>
        </p:nvSpPr>
        <p:spPr>
          <a:xfrm>
            <a:off x="41315069" y="13077670"/>
            <a:ext cx="877606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01896F"/>
                </a:solidFill>
              </a:rPr>
              <a:t>Figure 1. Epithelial differential expression: responders vs. non-responders</a:t>
            </a:r>
          </a:p>
          <a:p>
            <a:pPr algn="just"/>
            <a:r>
              <a:rPr lang="en-US" sz="2400" dirty="0">
                <a:solidFill>
                  <a:srgbClr val="01896F"/>
                </a:solidFill>
              </a:rPr>
              <a:t>Pretreatment </a:t>
            </a:r>
            <a:r>
              <a:rPr lang="en-US" sz="2400" b="1" dirty="0">
                <a:solidFill>
                  <a:srgbClr val="01896F"/>
                </a:solidFill>
              </a:rPr>
              <a:t>epithelial</a:t>
            </a:r>
            <a:r>
              <a:rPr lang="en-US" sz="2400" dirty="0">
                <a:solidFill>
                  <a:srgbClr val="01896F"/>
                </a:solidFill>
              </a:rPr>
              <a:t> regions of interest (ROIs) profiled by </a:t>
            </a:r>
            <a:r>
              <a:rPr lang="en-US" sz="2400" dirty="0" err="1">
                <a:solidFill>
                  <a:srgbClr val="01896F"/>
                </a:solidFill>
              </a:rPr>
              <a:t>GeoMx</a:t>
            </a:r>
            <a:r>
              <a:rPr lang="en-US" sz="2400" dirty="0">
                <a:solidFill>
                  <a:srgbClr val="01896F"/>
                </a:solidFill>
              </a:rPr>
              <a:t>® digital spatial profiling are ranked according to radiologic </a:t>
            </a:r>
            <a:r>
              <a:rPr lang="en-US" sz="2400" b="1" dirty="0">
                <a:solidFill>
                  <a:srgbClr val="01896F"/>
                </a:solidFill>
              </a:rPr>
              <a:t>responders (PR/CR)</a:t>
            </a:r>
            <a:r>
              <a:rPr lang="en-US" sz="2400" dirty="0">
                <a:solidFill>
                  <a:srgbClr val="01896F"/>
                </a:solidFill>
              </a:rPr>
              <a:t> versus </a:t>
            </a:r>
            <a:r>
              <a:rPr lang="en-US" sz="2400" b="1" dirty="0">
                <a:solidFill>
                  <a:srgbClr val="01896F"/>
                </a:solidFill>
              </a:rPr>
              <a:t>non-responders</a:t>
            </a:r>
            <a:r>
              <a:rPr lang="en-US" sz="2400" dirty="0">
                <a:solidFill>
                  <a:srgbClr val="01896F"/>
                </a:solidFill>
              </a:rPr>
              <a:t>. The distribution of effects is visibly unbalance toward higher epithelial signals on the responder side, with </a:t>
            </a:r>
            <a:r>
              <a:rPr lang="en-US" sz="2400" b="1" dirty="0">
                <a:solidFill>
                  <a:srgbClr val="01896F"/>
                </a:solidFill>
              </a:rPr>
              <a:t>keratin family members</a:t>
            </a:r>
            <a:r>
              <a:rPr lang="en-US" sz="2400" dirty="0">
                <a:solidFill>
                  <a:srgbClr val="01896F"/>
                </a:solidFill>
              </a:rPr>
              <a:t> and immune-</a:t>
            </a:r>
            <a:r>
              <a:rPr lang="en-US" sz="2400" dirty="0" err="1">
                <a:solidFill>
                  <a:srgbClr val="01896F"/>
                </a:solidFill>
              </a:rPr>
              <a:t>signalling</a:t>
            </a:r>
            <a:r>
              <a:rPr lang="en-US" sz="2400" dirty="0">
                <a:solidFill>
                  <a:srgbClr val="01896F"/>
                </a:solidFill>
              </a:rPr>
              <a:t> genes (notably </a:t>
            </a:r>
            <a:r>
              <a:rPr lang="en-US" sz="2400" b="1" dirty="0">
                <a:solidFill>
                  <a:srgbClr val="01896F"/>
                </a:solidFill>
              </a:rPr>
              <a:t>STAT2/STAT3</a:t>
            </a:r>
            <a:r>
              <a:rPr lang="en-US" sz="2400" dirty="0">
                <a:solidFill>
                  <a:srgbClr val="01896F"/>
                </a:solidFill>
              </a:rPr>
              <a:t> and </a:t>
            </a:r>
            <a:r>
              <a:rPr lang="en-US" sz="2400" b="1" dirty="0">
                <a:solidFill>
                  <a:srgbClr val="01896F"/>
                </a:solidFill>
              </a:rPr>
              <a:t>CTNNB1</a:t>
            </a:r>
            <a:r>
              <a:rPr lang="en-US" sz="2400" dirty="0">
                <a:solidFill>
                  <a:srgbClr val="01896F"/>
                </a:solidFill>
              </a:rPr>
              <a:t>) featuring among the most expressed in responders. Bars/points are shown as </a:t>
            </a:r>
            <a:r>
              <a:rPr lang="en-US" sz="2400" b="1" dirty="0">
                <a:solidFill>
                  <a:srgbClr val="01896F"/>
                </a:solidFill>
              </a:rPr>
              <a:t>log₂ fold-change (</a:t>
            </a:r>
            <a:r>
              <a:rPr lang="en-US" sz="2400" b="1" dirty="0" err="1">
                <a:solidFill>
                  <a:srgbClr val="01896F"/>
                </a:solidFill>
              </a:rPr>
              <a:t>log₂FC</a:t>
            </a:r>
            <a:r>
              <a:rPr lang="en-US" sz="2400" b="1" dirty="0">
                <a:solidFill>
                  <a:srgbClr val="01896F"/>
                </a:solidFill>
              </a:rPr>
              <a:t>)</a:t>
            </a:r>
            <a:r>
              <a:rPr lang="en-US" sz="2400" dirty="0">
                <a:solidFill>
                  <a:srgbClr val="01896F"/>
                </a:solidFill>
              </a:rPr>
              <a:t> with </a:t>
            </a:r>
            <a:r>
              <a:rPr lang="en-US" sz="2400" b="1" dirty="0">
                <a:solidFill>
                  <a:srgbClr val="01896F"/>
                </a:solidFill>
              </a:rPr>
              <a:t>FDR</a:t>
            </a:r>
            <a:r>
              <a:rPr lang="en-US" sz="2400" dirty="0">
                <a:solidFill>
                  <a:srgbClr val="01896F"/>
                </a:solidFill>
              </a:rPr>
              <a:t> control; positive </a:t>
            </a:r>
            <a:r>
              <a:rPr lang="en-US" sz="2400" dirty="0" err="1">
                <a:solidFill>
                  <a:srgbClr val="01896F"/>
                </a:solidFill>
              </a:rPr>
              <a:t>log₂FC</a:t>
            </a:r>
            <a:r>
              <a:rPr lang="en-US" sz="2400" dirty="0">
                <a:solidFill>
                  <a:srgbClr val="01896F"/>
                </a:solidFill>
              </a:rPr>
              <a:t> corresponds to higher expression in responders, and top items cross the </a:t>
            </a:r>
            <a:r>
              <a:rPr lang="en-US" sz="2400" b="1" dirty="0">
                <a:solidFill>
                  <a:srgbClr val="01896F"/>
                </a:solidFill>
              </a:rPr>
              <a:t>FDR &lt; 0.20</a:t>
            </a:r>
            <a:r>
              <a:rPr lang="en-US" sz="2400" dirty="0">
                <a:solidFill>
                  <a:srgbClr val="01896F"/>
                </a:solidFill>
              </a:rPr>
              <a:t> threshold. Across the panel, signals cluster in epithelial rather than stromal compartments, reinforcing a compartment-specific pattern.</a:t>
            </a:r>
            <a:endParaRPr lang="en-US" sz="2400" dirty="0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9CF962F5-F376-90B4-EA41-42DEB58F09C2}"/>
              </a:ext>
            </a:extLst>
          </p:cNvPr>
          <p:cNvSpPr txBox="1"/>
          <p:nvPr/>
        </p:nvSpPr>
        <p:spPr>
          <a:xfrm>
            <a:off x="26937927" y="23112641"/>
            <a:ext cx="7606983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s-ES" sz="2400" b="1" dirty="0">
                <a:solidFill>
                  <a:srgbClr val="01896F"/>
                </a:solidFill>
              </a:rPr>
              <a:t>Figure 2. </a:t>
            </a:r>
            <a:r>
              <a:rPr lang="en-US" sz="2400" b="1" dirty="0">
                <a:solidFill>
                  <a:srgbClr val="01896F"/>
                </a:solidFill>
              </a:rPr>
              <a:t>Epithelial differential expression by clinical course: early progressors vs. long-term survivors</a:t>
            </a:r>
          </a:p>
          <a:p>
            <a:pPr algn="just"/>
            <a:r>
              <a:rPr lang="en-US" sz="2400" dirty="0">
                <a:solidFill>
                  <a:srgbClr val="01896F"/>
                </a:solidFill>
              </a:rPr>
              <a:t>Epithelial transcripts are ranked comparing </a:t>
            </a:r>
            <a:r>
              <a:rPr lang="en-US" sz="2400" b="1" dirty="0">
                <a:solidFill>
                  <a:srgbClr val="01896F"/>
                </a:solidFill>
              </a:rPr>
              <a:t>early progressors</a:t>
            </a:r>
            <a:r>
              <a:rPr lang="en-US" sz="2400" dirty="0">
                <a:solidFill>
                  <a:srgbClr val="01896F"/>
                </a:solidFill>
              </a:rPr>
              <a:t> (</a:t>
            </a:r>
            <a:r>
              <a:rPr lang="en-US" sz="2400" b="1" dirty="0">
                <a:solidFill>
                  <a:srgbClr val="01896F"/>
                </a:solidFill>
              </a:rPr>
              <a:t>PFS &lt; 120 days</a:t>
            </a:r>
            <a:r>
              <a:rPr lang="en-US" sz="2400" dirty="0">
                <a:solidFill>
                  <a:srgbClr val="01896F"/>
                </a:solidFill>
              </a:rPr>
              <a:t>) with </a:t>
            </a:r>
            <a:r>
              <a:rPr lang="en-US" sz="2400" b="1" dirty="0">
                <a:solidFill>
                  <a:srgbClr val="01896F"/>
                </a:solidFill>
              </a:rPr>
              <a:t>long-term survivors</a:t>
            </a:r>
            <a:r>
              <a:rPr lang="en-US" sz="2400" dirty="0">
                <a:solidFill>
                  <a:srgbClr val="01896F"/>
                </a:solidFill>
              </a:rPr>
              <a:t> (</a:t>
            </a:r>
            <a:r>
              <a:rPr lang="en-US" sz="2400" b="1" dirty="0">
                <a:solidFill>
                  <a:srgbClr val="01896F"/>
                </a:solidFill>
              </a:rPr>
              <a:t>PFS &gt; 365 days</a:t>
            </a:r>
            <a:r>
              <a:rPr lang="en-US" sz="2400" dirty="0">
                <a:solidFill>
                  <a:srgbClr val="01896F"/>
                </a:solidFill>
              </a:rPr>
              <a:t>). The script highlights the differential expression of </a:t>
            </a:r>
            <a:r>
              <a:rPr lang="en-US" sz="2400" b="1" dirty="0">
                <a:solidFill>
                  <a:srgbClr val="01896F"/>
                </a:solidFill>
              </a:rPr>
              <a:t>CD47</a:t>
            </a:r>
            <a:r>
              <a:rPr lang="en-US" sz="2400" dirty="0">
                <a:solidFill>
                  <a:srgbClr val="01896F"/>
                </a:solidFill>
              </a:rPr>
              <a:t> in early-responders as the leading signal (</a:t>
            </a:r>
            <a:r>
              <a:rPr lang="en-US" sz="2400" b="1" dirty="0" err="1">
                <a:solidFill>
                  <a:srgbClr val="01896F"/>
                </a:solidFill>
              </a:rPr>
              <a:t>log₂FC</a:t>
            </a:r>
            <a:r>
              <a:rPr lang="en-US" sz="2400" b="1" dirty="0">
                <a:solidFill>
                  <a:srgbClr val="01896F"/>
                </a:solidFill>
              </a:rPr>
              <a:t> = 1.27; FDR = 0.12</a:t>
            </a:r>
            <a:r>
              <a:rPr lang="en-US" sz="2400" dirty="0">
                <a:solidFill>
                  <a:srgbClr val="01896F"/>
                </a:solidFill>
              </a:rPr>
              <a:t> on the display). A trend to the upregulation is also observed in STAT2, STAT3 and CTNNB1, without reaching the significance. The overall distribution suggests a subset of immune interaction pathways enriched in early progressors.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034E433F-3DA6-CB65-6B9A-AD4074870D55}"/>
              </a:ext>
            </a:extLst>
          </p:cNvPr>
          <p:cNvSpPr txBox="1"/>
          <p:nvPr/>
        </p:nvSpPr>
        <p:spPr>
          <a:xfrm>
            <a:off x="27096475" y="33342081"/>
            <a:ext cx="22743611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s-ES" sz="2400" b="1" dirty="0">
                <a:solidFill>
                  <a:srgbClr val="01896F"/>
                </a:solidFill>
              </a:rPr>
              <a:t>Figure 3</a:t>
            </a:r>
            <a:r>
              <a:rPr lang="es-ES" sz="2400" dirty="0"/>
              <a:t>.</a:t>
            </a:r>
            <a:r>
              <a:rPr lang="es-ES" sz="2400" b="1" dirty="0"/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Association</a:t>
            </a:r>
            <a:r>
              <a:rPr lang="es-ES" sz="2400" b="1" dirty="0">
                <a:solidFill>
                  <a:srgbClr val="01896F"/>
                </a:solidFill>
              </a:rPr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of</a:t>
            </a:r>
            <a:r>
              <a:rPr lang="es-ES" sz="2400" b="1" dirty="0">
                <a:solidFill>
                  <a:srgbClr val="01896F"/>
                </a:solidFill>
              </a:rPr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epithelial</a:t>
            </a:r>
            <a:r>
              <a:rPr lang="es-ES" sz="2400" b="1" dirty="0">
                <a:solidFill>
                  <a:srgbClr val="01896F"/>
                </a:solidFill>
              </a:rPr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expression</a:t>
            </a:r>
            <a:r>
              <a:rPr lang="es-ES" sz="2400" b="1" dirty="0">
                <a:solidFill>
                  <a:srgbClr val="01896F"/>
                </a:solidFill>
              </a:rPr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with</a:t>
            </a:r>
            <a:r>
              <a:rPr lang="es-ES" sz="2400" b="1" dirty="0">
                <a:solidFill>
                  <a:srgbClr val="01896F"/>
                </a:solidFill>
              </a:rPr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progression</a:t>
            </a:r>
            <a:r>
              <a:rPr lang="es-ES" sz="2400" b="1" dirty="0">
                <a:solidFill>
                  <a:srgbClr val="01896F"/>
                </a:solidFill>
              </a:rPr>
              <a:t>-free </a:t>
            </a:r>
            <a:r>
              <a:rPr lang="es-ES" sz="2400" b="1" dirty="0" err="1">
                <a:solidFill>
                  <a:srgbClr val="01896F"/>
                </a:solidFill>
              </a:rPr>
              <a:t>survival</a:t>
            </a:r>
            <a:r>
              <a:rPr lang="es-ES" sz="2400" b="1" dirty="0">
                <a:solidFill>
                  <a:srgbClr val="01896F"/>
                </a:solidFill>
              </a:rPr>
              <a:t> (PFS) </a:t>
            </a:r>
            <a:r>
              <a:rPr lang="es-ES" sz="2400" b="1" dirty="0" err="1">
                <a:solidFill>
                  <a:srgbClr val="01896F"/>
                </a:solidFill>
              </a:rPr>
              <a:t>using</a:t>
            </a:r>
            <a:r>
              <a:rPr lang="es-ES" sz="2400" b="1" dirty="0">
                <a:solidFill>
                  <a:srgbClr val="01896F"/>
                </a:solidFill>
              </a:rPr>
              <a:t> Cox </a:t>
            </a:r>
            <a:r>
              <a:rPr lang="es-ES" sz="2400" b="1" dirty="0" err="1">
                <a:solidFill>
                  <a:srgbClr val="01896F"/>
                </a:solidFill>
              </a:rPr>
              <a:t>propotional-hazards</a:t>
            </a:r>
            <a:r>
              <a:rPr lang="es-ES" sz="2400" b="1" dirty="0">
                <a:solidFill>
                  <a:srgbClr val="01896F"/>
                </a:solidFill>
              </a:rPr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model</a:t>
            </a:r>
            <a:r>
              <a:rPr lang="es-ES" sz="2400" b="1" dirty="0">
                <a:solidFill>
                  <a:srgbClr val="01896F"/>
                </a:solidFill>
              </a:rPr>
              <a:t> and linear </a:t>
            </a:r>
            <a:r>
              <a:rPr lang="es-ES" sz="2400" b="1" dirty="0" err="1">
                <a:solidFill>
                  <a:srgbClr val="01896F"/>
                </a:solidFill>
              </a:rPr>
              <a:t>regression</a:t>
            </a:r>
            <a:r>
              <a:rPr lang="es-ES" sz="2400" b="1" dirty="0">
                <a:solidFill>
                  <a:srgbClr val="01896F"/>
                </a:solidFill>
              </a:rPr>
              <a:t>.</a:t>
            </a:r>
          </a:p>
          <a:p>
            <a:pPr algn="just"/>
            <a:r>
              <a:rPr lang="es-ES" sz="2400" b="1" dirty="0" err="1">
                <a:solidFill>
                  <a:srgbClr val="01896F"/>
                </a:solidFill>
              </a:rPr>
              <a:t>Higher</a:t>
            </a:r>
            <a:r>
              <a:rPr lang="es-ES" sz="2400" b="1" dirty="0">
                <a:solidFill>
                  <a:srgbClr val="01896F"/>
                </a:solidFill>
              </a:rPr>
              <a:t> STAT2 </a:t>
            </a:r>
            <a:r>
              <a:rPr lang="es-ES" sz="2400" dirty="0">
                <a:solidFill>
                  <a:srgbClr val="01896F"/>
                </a:solidFill>
              </a:rPr>
              <a:t>shows a </a:t>
            </a:r>
            <a:r>
              <a:rPr lang="es-ES" sz="2400" dirty="0" err="1">
                <a:solidFill>
                  <a:srgbClr val="01896F"/>
                </a:solidFill>
              </a:rPr>
              <a:t>trend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dirty="0" err="1">
                <a:solidFill>
                  <a:srgbClr val="01896F"/>
                </a:solidFill>
              </a:rPr>
              <a:t>toward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dirty="0" err="1">
                <a:solidFill>
                  <a:srgbClr val="01896F"/>
                </a:solidFill>
              </a:rPr>
              <a:t>shorter</a:t>
            </a:r>
            <a:r>
              <a:rPr lang="es-ES" sz="2400" dirty="0">
                <a:solidFill>
                  <a:srgbClr val="01896F"/>
                </a:solidFill>
              </a:rPr>
              <a:t> PFS (Cox HR 1.35 [95% CI 0.98–1.85], p=0.067; linear </a:t>
            </a:r>
            <a:r>
              <a:rPr lang="es-ES" sz="2400" dirty="0" err="1">
                <a:solidFill>
                  <a:srgbClr val="01896F"/>
                </a:solidFill>
              </a:rPr>
              <a:t>regression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dirty="0" err="1">
                <a:solidFill>
                  <a:srgbClr val="01896F"/>
                </a:solidFill>
              </a:rPr>
              <a:t>slope</a:t>
            </a:r>
            <a:r>
              <a:rPr lang="es-ES" sz="2400" dirty="0">
                <a:solidFill>
                  <a:srgbClr val="01896F"/>
                </a:solidFill>
              </a:rPr>
              <a:t> –74.7, p=0.014). </a:t>
            </a:r>
            <a:r>
              <a:rPr lang="es-ES" sz="2400" b="1" dirty="0">
                <a:solidFill>
                  <a:srgbClr val="01896F"/>
                </a:solidFill>
              </a:rPr>
              <a:t>CD47 shows a similar, non-</a:t>
            </a:r>
            <a:r>
              <a:rPr lang="es-ES" sz="2400" b="1" dirty="0" err="1">
                <a:solidFill>
                  <a:srgbClr val="01896F"/>
                </a:solidFill>
              </a:rPr>
              <a:t>significant</a:t>
            </a:r>
            <a:r>
              <a:rPr lang="es-ES" sz="2400" b="1" dirty="0">
                <a:solidFill>
                  <a:srgbClr val="01896F"/>
                </a:solidFill>
              </a:rPr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trend</a:t>
            </a:r>
            <a:r>
              <a:rPr lang="es-ES" sz="2400" b="1" dirty="0">
                <a:solidFill>
                  <a:srgbClr val="01896F"/>
                </a:solidFill>
              </a:rPr>
              <a:t> </a:t>
            </a:r>
            <a:r>
              <a:rPr lang="es-ES" sz="2400" dirty="0">
                <a:solidFill>
                  <a:srgbClr val="01896F"/>
                </a:solidFill>
              </a:rPr>
              <a:t>(HR 1.35 [0.92–1.97]; </a:t>
            </a:r>
            <a:r>
              <a:rPr lang="es-ES" sz="2400" dirty="0" err="1">
                <a:solidFill>
                  <a:srgbClr val="01896F"/>
                </a:solidFill>
              </a:rPr>
              <a:t>slope</a:t>
            </a:r>
            <a:r>
              <a:rPr lang="es-ES" sz="2400" dirty="0">
                <a:solidFill>
                  <a:srgbClr val="01896F"/>
                </a:solidFill>
              </a:rPr>
              <a:t> –48.5, p=0.123). </a:t>
            </a:r>
            <a:r>
              <a:rPr lang="es-ES" sz="2400" dirty="0" err="1">
                <a:solidFill>
                  <a:srgbClr val="01896F"/>
                </a:solidFill>
              </a:rPr>
              <a:t>Graphic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dirty="0" err="1">
                <a:solidFill>
                  <a:srgbClr val="01896F"/>
                </a:solidFill>
              </a:rPr>
              <a:t>representation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dirty="0" err="1">
                <a:solidFill>
                  <a:srgbClr val="01896F"/>
                </a:solidFill>
              </a:rPr>
              <a:t>with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b="1" dirty="0">
                <a:solidFill>
                  <a:srgbClr val="01896F"/>
                </a:solidFill>
              </a:rPr>
              <a:t>Kaplan-Meier </a:t>
            </a:r>
            <a:r>
              <a:rPr lang="es-ES" sz="2400" b="1" dirty="0" err="1">
                <a:solidFill>
                  <a:srgbClr val="01896F"/>
                </a:solidFill>
              </a:rPr>
              <a:t>models</a:t>
            </a:r>
            <a:r>
              <a:rPr lang="es-ES" sz="2400" b="1" dirty="0">
                <a:solidFill>
                  <a:srgbClr val="01896F"/>
                </a:solidFill>
              </a:rPr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using</a:t>
            </a:r>
            <a:r>
              <a:rPr lang="es-ES" sz="2400" b="1" dirty="0">
                <a:solidFill>
                  <a:srgbClr val="01896F"/>
                </a:solidFill>
              </a:rPr>
              <a:t> a mean </a:t>
            </a:r>
            <a:r>
              <a:rPr lang="es-ES" sz="2400" b="1" dirty="0" err="1">
                <a:solidFill>
                  <a:srgbClr val="01896F"/>
                </a:solidFill>
              </a:rPr>
              <a:t>split</a:t>
            </a:r>
            <a:r>
              <a:rPr lang="es-ES" sz="2400" b="1" dirty="0">
                <a:solidFill>
                  <a:srgbClr val="01896F"/>
                </a:solidFill>
              </a:rPr>
              <a:t> (</a:t>
            </a:r>
            <a:r>
              <a:rPr lang="es-ES" sz="2400" b="1" dirty="0" err="1">
                <a:solidFill>
                  <a:srgbClr val="01896F"/>
                </a:solidFill>
              </a:rPr>
              <a:t>high</a:t>
            </a:r>
            <a:r>
              <a:rPr lang="es-ES" sz="2400" b="1" dirty="0">
                <a:solidFill>
                  <a:srgbClr val="01896F"/>
                </a:solidFill>
              </a:rPr>
              <a:t> and </a:t>
            </a:r>
            <a:r>
              <a:rPr lang="es-ES" sz="2400" b="1" dirty="0" err="1">
                <a:solidFill>
                  <a:srgbClr val="01896F"/>
                </a:solidFill>
              </a:rPr>
              <a:t>low</a:t>
            </a:r>
            <a:r>
              <a:rPr lang="es-ES" sz="2400" b="1" dirty="0">
                <a:solidFill>
                  <a:srgbClr val="01896F"/>
                </a:solidFill>
              </a:rPr>
              <a:t> expresión)</a:t>
            </a:r>
            <a:r>
              <a:rPr lang="es-ES" sz="2400" dirty="0">
                <a:solidFill>
                  <a:srgbClr val="01896F"/>
                </a:solidFill>
              </a:rPr>
              <a:t> shows a </a:t>
            </a:r>
            <a:r>
              <a:rPr lang="es-ES" sz="2400" dirty="0" err="1">
                <a:solidFill>
                  <a:srgbClr val="01896F"/>
                </a:solidFill>
              </a:rPr>
              <a:t>trend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dirty="0" err="1">
                <a:solidFill>
                  <a:srgbClr val="01896F"/>
                </a:solidFill>
              </a:rPr>
              <a:t>toward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dirty="0" err="1">
                <a:solidFill>
                  <a:srgbClr val="01896F"/>
                </a:solidFill>
              </a:rPr>
              <a:t>better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dirty="0" err="1">
                <a:solidFill>
                  <a:srgbClr val="01896F"/>
                </a:solidFill>
              </a:rPr>
              <a:t>survival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dirty="0" err="1">
                <a:solidFill>
                  <a:srgbClr val="01896F"/>
                </a:solidFill>
              </a:rPr>
              <a:t>among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dirty="0" err="1">
                <a:solidFill>
                  <a:srgbClr val="01896F"/>
                </a:solidFill>
              </a:rPr>
              <a:t>patients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dirty="0" err="1">
                <a:solidFill>
                  <a:srgbClr val="01896F"/>
                </a:solidFill>
              </a:rPr>
              <a:t>with</a:t>
            </a:r>
            <a:r>
              <a:rPr lang="es-ES" sz="2400" dirty="0">
                <a:solidFill>
                  <a:srgbClr val="01896F"/>
                </a:solidFill>
              </a:rPr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low</a:t>
            </a:r>
            <a:r>
              <a:rPr lang="es-ES" sz="2400" b="1" dirty="0">
                <a:solidFill>
                  <a:srgbClr val="01896F"/>
                </a:solidFill>
              </a:rPr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expression</a:t>
            </a:r>
            <a:r>
              <a:rPr lang="es-ES" sz="2400" b="1" dirty="0">
                <a:solidFill>
                  <a:srgbClr val="01896F"/>
                </a:solidFill>
              </a:rPr>
              <a:t> </a:t>
            </a:r>
            <a:r>
              <a:rPr lang="es-ES" sz="2400" b="1" dirty="0" err="1">
                <a:solidFill>
                  <a:srgbClr val="01896F"/>
                </a:solidFill>
              </a:rPr>
              <a:t>of</a:t>
            </a:r>
            <a:r>
              <a:rPr lang="es-ES" sz="2400" b="1" dirty="0">
                <a:solidFill>
                  <a:srgbClr val="01896F"/>
                </a:solidFill>
              </a:rPr>
              <a:t> STAT2 and CD47.</a:t>
            </a:r>
          </a:p>
        </p:txBody>
      </p:sp>
      <p:pic>
        <p:nvPicPr>
          <p:cNvPr id="13" name="Imagen 12" descr="Gráfico&#10;&#10;El contenido generado por IA puede ser incorrecto.">
            <a:extLst>
              <a:ext uri="{FF2B5EF4-FFF2-40B4-BE49-F238E27FC236}">
                <a16:creationId xmlns:a16="http://schemas.microsoft.com/office/drawing/2014/main" id="{89E4D416-CD8A-7C4C-D9CA-1D91C9F4B21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6063" y="29868396"/>
            <a:ext cx="5500967" cy="3386789"/>
          </a:xfrm>
          <a:prstGeom prst="rect">
            <a:avLst/>
          </a:prstGeom>
        </p:spPr>
      </p:pic>
      <p:pic>
        <p:nvPicPr>
          <p:cNvPr id="15" name="Imagen 14" descr="Gráfico&#10;&#10;El contenido generado por IA puede ser incorrecto.">
            <a:extLst>
              <a:ext uri="{FF2B5EF4-FFF2-40B4-BE49-F238E27FC236}">
                <a16:creationId xmlns:a16="http://schemas.microsoft.com/office/drawing/2014/main" id="{A66773CD-BF1C-02D8-AED0-14735F29216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94149" y="29868396"/>
            <a:ext cx="5475309" cy="3386789"/>
          </a:xfrm>
          <a:prstGeom prst="rect">
            <a:avLst/>
          </a:prstGeom>
        </p:spPr>
      </p:pic>
      <p:graphicFrame>
        <p:nvGraphicFramePr>
          <p:cNvPr id="17" name="Tabla 16">
            <a:extLst>
              <a:ext uri="{FF2B5EF4-FFF2-40B4-BE49-F238E27FC236}">
                <a16:creationId xmlns:a16="http://schemas.microsoft.com/office/drawing/2014/main" id="{11D0C3A0-A37A-CBC9-BF5C-F3FD92F8A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098917"/>
              </p:ext>
            </p:extLst>
          </p:nvPr>
        </p:nvGraphicFramePr>
        <p:xfrm>
          <a:off x="43593739" y="25889853"/>
          <a:ext cx="6338388" cy="305469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584597">
                  <a:extLst>
                    <a:ext uri="{9D8B030D-6E8A-4147-A177-3AD203B41FA5}">
                      <a16:colId xmlns:a16="http://schemas.microsoft.com/office/drawing/2014/main" val="2780839631"/>
                    </a:ext>
                  </a:extLst>
                </a:gridCol>
                <a:gridCol w="1427021">
                  <a:extLst>
                    <a:ext uri="{9D8B030D-6E8A-4147-A177-3AD203B41FA5}">
                      <a16:colId xmlns:a16="http://schemas.microsoft.com/office/drawing/2014/main" val="1773995229"/>
                    </a:ext>
                  </a:extLst>
                </a:gridCol>
                <a:gridCol w="1540042">
                  <a:extLst>
                    <a:ext uri="{9D8B030D-6E8A-4147-A177-3AD203B41FA5}">
                      <a16:colId xmlns:a16="http://schemas.microsoft.com/office/drawing/2014/main" val="125667473"/>
                    </a:ext>
                  </a:extLst>
                </a:gridCol>
                <a:gridCol w="1786728">
                  <a:extLst>
                    <a:ext uri="{9D8B030D-6E8A-4147-A177-3AD203B41FA5}">
                      <a16:colId xmlns:a16="http://schemas.microsoft.com/office/drawing/2014/main" val="4287085038"/>
                    </a:ext>
                  </a:extLst>
                </a:gridCol>
              </a:tblGrid>
              <a:tr h="610938">
                <a:tc>
                  <a:txBody>
                    <a:bodyPr/>
                    <a:lstStyle/>
                    <a:p>
                      <a:pPr algn="ctr"/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Gene</a:t>
                      </a:r>
                    </a:p>
                  </a:txBody>
                  <a:tcPr anchor="ctr">
                    <a:solidFill>
                      <a:srgbClr val="01957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dirty="0" err="1">
                          <a:solidFill>
                            <a:schemeClr val="bg1"/>
                          </a:solidFill>
                        </a:rPr>
                        <a:t>LogFC</a:t>
                      </a:r>
                      <a:endParaRPr lang="es-ES" sz="2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1957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dirty="0">
                          <a:solidFill>
                            <a:schemeClr val="bg1"/>
                          </a:solidFill>
                        </a:rPr>
                        <a:t>p-</a:t>
                      </a:r>
                      <a:r>
                        <a:rPr lang="es-ES" sz="2600" dirty="0" err="1">
                          <a:solidFill>
                            <a:schemeClr val="bg1"/>
                          </a:solidFill>
                        </a:rPr>
                        <a:t>value</a:t>
                      </a:r>
                      <a:endParaRPr lang="es-ES" sz="2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1957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dirty="0" err="1">
                          <a:solidFill>
                            <a:schemeClr val="bg1"/>
                          </a:solidFill>
                        </a:rPr>
                        <a:t>Adj.p-value</a:t>
                      </a:r>
                      <a:endParaRPr lang="es-ES" sz="2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19579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185402"/>
                  </a:ext>
                </a:extLst>
              </a:tr>
              <a:tr h="610938">
                <a:tc>
                  <a:txBody>
                    <a:bodyPr/>
                    <a:lstStyle/>
                    <a:p>
                      <a:pPr algn="l"/>
                      <a:r>
                        <a:rPr lang="es-ES" sz="2600" b="1" u="none" dirty="0"/>
                        <a:t>CD47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b="1" u="none" dirty="0"/>
                        <a:t>-1.27432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0" u="none" dirty="0"/>
                        <a:t>0.00165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0" u="none" dirty="0"/>
                        <a:t>0.12069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1704709"/>
                  </a:ext>
                </a:extLst>
              </a:tr>
              <a:tr h="610938">
                <a:tc>
                  <a:txBody>
                    <a:bodyPr/>
                    <a:lstStyle/>
                    <a:p>
                      <a:pPr algn="l"/>
                      <a:r>
                        <a:rPr lang="es-ES" sz="2600" b="1" u="none" dirty="0"/>
                        <a:t>STAT2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b="1" u="none" dirty="0"/>
                        <a:t>-0.79047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0" u="none" dirty="0"/>
                        <a:t>0.02820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0" u="none" dirty="0"/>
                        <a:t>0.76872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3240902"/>
                  </a:ext>
                </a:extLst>
              </a:tr>
              <a:tr h="610938">
                <a:tc>
                  <a:txBody>
                    <a:bodyPr/>
                    <a:lstStyle/>
                    <a:p>
                      <a:pPr algn="l"/>
                      <a:r>
                        <a:rPr lang="es-ES" sz="2600" b="1" u="none" dirty="0"/>
                        <a:t>STAT3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b="1" u="none" dirty="0"/>
                        <a:t>-0.68737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0" u="none" dirty="0"/>
                        <a:t>0.03159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0" u="none" dirty="0"/>
                        <a:t>0.76872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2962488"/>
                  </a:ext>
                </a:extLst>
              </a:tr>
              <a:tr h="610938">
                <a:tc>
                  <a:txBody>
                    <a:bodyPr/>
                    <a:lstStyle/>
                    <a:p>
                      <a:pPr algn="l"/>
                      <a:r>
                        <a:rPr lang="es-ES" sz="2600" b="1" u="none" dirty="0"/>
                        <a:t>CTNNB1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600" b="1" u="none" dirty="0"/>
                        <a:t>-0.92142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0" u="none" dirty="0"/>
                        <a:t>0.05280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600" b="0" u="none" dirty="0"/>
                        <a:t>0.85259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5460654"/>
                  </a:ext>
                </a:extLst>
              </a:tr>
            </a:tbl>
          </a:graphicData>
        </a:graphic>
      </p:graphicFrame>
      <p:sp>
        <p:nvSpPr>
          <p:cNvPr id="21" name="CuadroTexto 20">
            <a:extLst>
              <a:ext uri="{FF2B5EF4-FFF2-40B4-BE49-F238E27FC236}">
                <a16:creationId xmlns:a16="http://schemas.microsoft.com/office/drawing/2014/main" id="{1D615185-7EEA-0C85-82E2-6CE38B919D15}"/>
              </a:ext>
            </a:extLst>
          </p:cNvPr>
          <p:cNvSpPr txBox="1"/>
          <p:nvPr/>
        </p:nvSpPr>
        <p:spPr>
          <a:xfrm>
            <a:off x="9923968" y="10509245"/>
            <a:ext cx="23023337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400" dirty="0">
                <a:solidFill>
                  <a:schemeClr val="bg1"/>
                </a:solidFill>
              </a:rPr>
              <a:t>FUNDING: Spanish Oncology </a:t>
            </a:r>
            <a:r>
              <a:rPr lang="en-US" sz="3400" dirty="0" err="1">
                <a:solidFill>
                  <a:schemeClr val="bg1"/>
                </a:solidFill>
              </a:rPr>
              <a:t>GenitoUrinary</a:t>
            </a:r>
            <a:r>
              <a:rPr lang="en-US" sz="3400" dirty="0">
                <a:solidFill>
                  <a:schemeClr val="bg1"/>
                </a:solidFill>
              </a:rPr>
              <a:t> Group (SOGUG) as Sponsor. Funded by a research grant from Roche </a:t>
            </a:r>
            <a:r>
              <a:rPr lang="en-US" sz="3400" dirty="0" err="1">
                <a:solidFill>
                  <a:schemeClr val="bg1"/>
                </a:solidFill>
              </a:rPr>
              <a:t>Farma</a:t>
            </a:r>
            <a:r>
              <a:rPr lang="en-US" sz="3400" dirty="0">
                <a:solidFill>
                  <a:schemeClr val="bg1"/>
                </a:solidFill>
              </a:rPr>
              <a:t> S.A. Spain</a:t>
            </a:r>
            <a:endParaRPr lang="es-ES" sz="3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185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703</TotalTime>
  <Words>1153</Words>
  <Application>Microsoft Office PowerPoint</Application>
  <PresentationFormat>Personalizado</PresentationFormat>
  <Paragraphs>115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Tema de 2022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Alvarez Ballesteros</dc:creator>
  <cp:lastModifiedBy>Pablo Alvarez Ballesteros</cp:lastModifiedBy>
  <cp:revision>32</cp:revision>
  <dcterms:created xsi:type="dcterms:W3CDTF">2020-10-25T15:38:26Z</dcterms:created>
  <dcterms:modified xsi:type="dcterms:W3CDTF">2025-10-13T08:09:04Z</dcterms:modified>
</cp:coreProperties>
</file>